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18"/>
  </p:notesMasterIdLst>
  <p:handoutMasterIdLst>
    <p:handoutMasterId r:id="rId19"/>
  </p:handoutMasterIdLst>
  <p:sldIdLst>
    <p:sldId id="258" r:id="rId3"/>
    <p:sldId id="288" r:id="rId4"/>
    <p:sldId id="289" r:id="rId5"/>
    <p:sldId id="290" r:id="rId6"/>
    <p:sldId id="257" r:id="rId7"/>
    <p:sldId id="273" r:id="rId8"/>
    <p:sldId id="276" r:id="rId9"/>
    <p:sldId id="277" r:id="rId10"/>
    <p:sldId id="280" r:id="rId11"/>
    <p:sldId id="282" r:id="rId12"/>
    <p:sldId id="283" r:id="rId13"/>
    <p:sldId id="284" r:id="rId14"/>
    <p:sldId id="285" r:id="rId15"/>
    <p:sldId id="286" r:id="rId16"/>
    <p:sldId id="29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78C"/>
    <a:srgbClr val="99BEEF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2" autoAdjust="0"/>
    <p:restoredTop sz="88316" autoAdjust="0"/>
  </p:normalViewPr>
  <p:slideViewPr>
    <p:cSldViewPr snapToGrid="0">
      <p:cViewPr varScale="1">
        <p:scale>
          <a:sx n="69" d="100"/>
          <a:sy n="69" d="100"/>
        </p:scale>
        <p:origin x="133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49AF2-BD5A-47CE-B087-F20F29C9FA18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9B90D-113F-4387-872F-E54E222B6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942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A845E-CB7B-FD4F-8830-9CDA2771536D}" type="datetimeFigureOut">
              <a:rPr lang="ro-RO" smtClean="0"/>
              <a:t>11.06.2018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A8C36-1364-8B44-A4DB-7E89A3E7F48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9762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A8C36-1364-8B44-A4DB-7E89A3E7F482}" type="slidenum">
              <a:rPr lang="ro-RO" smtClean="0"/>
              <a:t>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52092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A8C36-1364-8B44-A4DB-7E89A3E7F482}" type="slidenum">
              <a:rPr lang="ro-RO" smtClean="0"/>
              <a:t>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17102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DA9D5-8113-48D9-B12C-911D3BA8A1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85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DA9D5-8113-48D9-B12C-911D3BA8A1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85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DA9D5-8113-48D9-B12C-911D3BA8A1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98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DA9D5-8113-48D9-B12C-911D3BA8A1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0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DA9D5-8113-48D9-B12C-911D3BA8A1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0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DA9D5-8113-48D9-B12C-911D3BA8A1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02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DA9D5-8113-48D9-B12C-911D3BA8A1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7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9027"/>
            <a:ext cx="7886700" cy="9735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Main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en-US" dirty="0"/>
              <a:t>The general goal of Task 4.3 is the development of a smartphone based technology for vehicle, infrastructure and comfort passenger monitoring, i.e. crowd-sourced data collection, to increase the regularity and granularity of the monitoring data available.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Expected results of this task are:</a:t>
            </a:r>
          </a:p>
          <a:p>
            <a:pPr lvl="1"/>
            <a:r>
              <a:rPr lang="en-US" dirty="0"/>
              <a:t>Developing an app to gather data from the smartphone GPS sensor and its accelerometer. This will consider conservation of battery life as a priority to ensure viability of the app. </a:t>
            </a:r>
          </a:p>
          <a:p>
            <a:pPr lvl="1"/>
            <a:r>
              <a:rPr lang="en-US" dirty="0"/>
              <a:t>Developing a gateway to which the data is transmitted using the phone 3G or </a:t>
            </a:r>
            <a:r>
              <a:rPr lang="en-US" dirty="0" err="1"/>
              <a:t>WiFi</a:t>
            </a:r>
            <a:r>
              <a:rPr lang="en-US" dirty="0"/>
              <a:t> connection. </a:t>
            </a:r>
          </a:p>
          <a:p>
            <a:pPr lvl="1"/>
            <a:r>
              <a:rPr lang="en-US" dirty="0"/>
              <a:t>Developing an interface for querying of available data (e.g. relational database structure). 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5D6A8-5BF4-4034-86AD-726D6140DE0E}" type="datetimeFigureOut">
              <a:rPr lang="en-GB" smtClean="0"/>
              <a:pPr/>
              <a:t>11/06/2018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860C-01DE-4564-9AEE-30F38CA448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33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9027"/>
            <a:ext cx="7886700" cy="9735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System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en-US" dirty="0"/>
              <a:t>The general goal of Task 4.3 is the development of a smartphone based technology for vehicle, infrastructure and comfort passenger monitoring, i.e. crowd-sourced data collection, to increase the regularity and granularity of the monitoring data available.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Expected results of this task are:</a:t>
            </a:r>
          </a:p>
          <a:p>
            <a:pPr lvl="1"/>
            <a:r>
              <a:rPr lang="en-US" dirty="0"/>
              <a:t>Developing an app to gather data from the smartphone GPS sensor and its accelerometer. This will consider conservation of battery life as a priority to ensure viability of the app. </a:t>
            </a:r>
          </a:p>
          <a:p>
            <a:pPr lvl="1"/>
            <a:r>
              <a:rPr lang="en-US" dirty="0"/>
              <a:t>Developing a gateway to which the data is transmitted using the phone 3G or </a:t>
            </a:r>
            <a:r>
              <a:rPr lang="en-US" dirty="0" err="1"/>
              <a:t>WiFi</a:t>
            </a:r>
            <a:r>
              <a:rPr lang="en-US" dirty="0"/>
              <a:t> connection. </a:t>
            </a:r>
          </a:p>
          <a:p>
            <a:pPr lvl="1"/>
            <a:r>
              <a:rPr lang="en-US" dirty="0"/>
              <a:t>Developing an interface for querying of available data (e.g. relational database structure). 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5D6A8-5BF4-4034-86AD-726D6140DE0E}" type="datetimeFigureOut">
              <a:rPr lang="en-GB" smtClean="0"/>
              <a:pPr/>
              <a:t>11/06/2018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860C-01DE-4564-9AEE-30F38CA448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133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5D6A8-5BF4-4034-86AD-726D6140DE0E}" type="datetimeFigureOut">
              <a:rPr lang="en-GB" smtClean="0"/>
              <a:pPr/>
              <a:t>11/06/2018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860C-01DE-4564-9AEE-30F38CA448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12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5D6A8-5BF4-4034-86AD-726D6140DE0E}" type="datetimeFigureOut">
              <a:rPr lang="en-GB" smtClean="0"/>
              <a:pPr/>
              <a:t>11/06/2018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860C-01DE-4564-9AEE-30F38CA448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618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5D6A8-5BF4-4034-86AD-726D6140DE0E}" type="datetimeFigureOut">
              <a:rPr lang="en-GB" smtClean="0"/>
              <a:pPr/>
              <a:t>11/06/2018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860C-01DE-4564-9AEE-30F38CA448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183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5589"/>
            <a:ext cx="7886700" cy="9878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763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1" y="22002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9" y="13763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22002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5D6A8-5BF4-4034-86AD-726D6140DE0E}" type="datetimeFigureOut">
              <a:rPr lang="en-GB" smtClean="0"/>
              <a:pPr/>
              <a:t>11/06/2018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860C-01DE-4564-9AEE-30F38CA448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09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5D6A8-5BF4-4034-86AD-726D6140DE0E}" type="datetimeFigureOut">
              <a:rPr lang="en-GB" smtClean="0"/>
              <a:pPr/>
              <a:t>11/06/2018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860C-01DE-4564-9AEE-30F38CA448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99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24914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491409"/>
            <a:ext cx="9144000" cy="2040834"/>
          </a:xfrm>
          <a:prstGeom prst="rect">
            <a:avLst/>
          </a:prstGeom>
          <a:solidFill>
            <a:srgbClr val="1547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743199"/>
            <a:ext cx="6858000" cy="766763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62540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Meeting, Venue - Date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8F06-DD92-482C-A270-584C9B24FCBB}" type="datetimeFigureOut">
              <a:rPr lang="en-GB" smtClean="0"/>
              <a:pPr/>
              <a:t>11/06/2018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75DF-3934-45B4-896A-016E6792135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009" y="5044386"/>
            <a:ext cx="1657436" cy="1126159"/>
          </a:xfrm>
          <a:prstGeom prst="rect">
            <a:avLst/>
          </a:prstGeom>
        </p:spPr>
      </p:pic>
      <p:sp>
        <p:nvSpPr>
          <p:cNvPr id="15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628650" y="4770438"/>
            <a:ext cx="3943350" cy="5636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Forename FAMILY NAME</a:t>
            </a:r>
            <a:endParaRPr lang="en-GB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 hasCustomPrompt="1"/>
          </p:nvPr>
        </p:nvSpPr>
        <p:spPr>
          <a:xfrm>
            <a:off x="628650" y="5369132"/>
            <a:ext cx="1227138" cy="874713"/>
          </a:xfr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en-GB" dirty="0"/>
              <a:t>Own company logo</a:t>
            </a:r>
          </a:p>
        </p:txBody>
      </p:sp>
      <p:pic>
        <p:nvPicPr>
          <p:cNvPr id="14" name="Image 13" descr="netirail_logo_tx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979130" y="327540"/>
            <a:ext cx="4990488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5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6586"/>
            <a:ext cx="6792567" cy="893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Low cost smartphone sensors for vehicle and infrastructure monitoring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11965"/>
            <a:ext cx="7886700" cy="4864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Main goals</a:t>
            </a:r>
          </a:p>
          <a:p>
            <a:pPr lvl="1"/>
            <a:r>
              <a:rPr lang="en-US" dirty="0"/>
              <a:t>System Architecture</a:t>
            </a:r>
          </a:p>
          <a:p>
            <a:pPr lvl="1"/>
            <a:r>
              <a:rPr lang="en-US" dirty="0"/>
              <a:t>Standards &amp; Models for evaluation of ride comfort</a:t>
            </a:r>
          </a:p>
          <a:p>
            <a:pPr lvl="1"/>
            <a:r>
              <a:rPr lang="en-US" dirty="0"/>
              <a:t>Layout &amp; Functionalities of smartphone application</a:t>
            </a:r>
          </a:p>
          <a:p>
            <a:pPr lvl="1"/>
            <a:r>
              <a:rPr lang="en-US" dirty="0"/>
              <a:t>Test result on Test Line “Bartolomeu – </a:t>
            </a:r>
            <a:r>
              <a:rPr lang="en-US" dirty="0" err="1"/>
              <a:t>Zărnești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Conclusion</a:t>
            </a:r>
          </a:p>
          <a:p>
            <a:pPr lvl="1"/>
            <a:r>
              <a:rPr lang="en-US" dirty="0"/>
              <a:t>Questions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5D6A8-5BF4-4034-86AD-726D6140DE0E}" type="datetimeFigureOut">
              <a:rPr lang="en-GB" smtClean="0"/>
              <a:pPr/>
              <a:t>11/06/2018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Meeting/Event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1860C-01DE-4564-9AEE-30F38CA4482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197" y="700788"/>
            <a:ext cx="767498" cy="521483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V="1">
            <a:off x="0" y="1151045"/>
            <a:ext cx="7968343" cy="8284"/>
          </a:xfrm>
          <a:prstGeom prst="line">
            <a:avLst/>
          </a:prstGeom>
          <a:ln w="66675">
            <a:gradFill flip="none" rotWithShape="1">
              <a:gsLst>
                <a:gs pos="0">
                  <a:srgbClr val="15478C"/>
                </a:gs>
                <a:gs pos="100000">
                  <a:srgbClr val="99BEE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04" y="126586"/>
            <a:ext cx="1615591" cy="48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7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9" r:id="rId2"/>
    <p:sldLayoutId id="2147483661" r:id="rId3"/>
    <p:sldLayoutId id="2147483663" r:id="rId4"/>
    <p:sldLayoutId id="2147483664" r:id="rId5"/>
    <p:sldLayoutId id="2147483665" r:id="rId6"/>
    <p:sldLayoutId id="214748366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C8F06-DD92-482C-A270-584C9B24FCBB}" type="datetimeFigureOut">
              <a:rPr lang="en-GB" smtClean="0"/>
              <a:pPr/>
              <a:t>11/06/2018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C75DF-3934-45B4-896A-016E679213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02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tif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46304" y="2581154"/>
            <a:ext cx="8997696" cy="804283"/>
          </a:xfrm>
        </p:spPr>
        <p:txBody>
          <a:bodyPr>
            <a:normAutofit/>
          </a:bodyPr>
          <a:lstStyle/>
          <a:p>
            <a:r>
              <a:rPr lang="tr-TR" dirty="0" err="1"/>
              <a:t>Ondülasyon</a:t>
            </a:r>
            <a:endParaRPr lang="en-GB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143000" y="3514101"/>
            <a:ext cx="6858000" cy="625405"/>
          </a:xfrm>
        </p:spPr>
        <p:txBody>
          <a:bodyPr>
            <a:noAutofit/>
          </a:bodyPr>
          <a:lstStyle/>
          <a:p>
            <a:r>
              <a:rPr lang="en-GB" dirty="0" err="1"/>
              <a:t>NeTIRail</a:t>
            </a:r>
            <a:r>
              <a:rPr lang="en-GB" dirty="0"/>
              <a:t>-INFRA </a:t>
            </a:r>
            <a:r>
              <a:rPr lang="tr-TR" dirty="0"/>
              <a:t>Bilgilendirme Toplantısı</a:t>
            </a:r>
            <a:r>
              <a:rPr lang="en-GB" dirty="0"/>
              <a:t>, </a:t>
            </a:r>
            <a:r>
              <a:rPr lang="tr-TR" dirty="0"/>
              <a:t>Ankara, Türkiye</a:t>
            </a:r>
            <a:endParaRPr lang="en-GB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75F1EA4-944E-457C-AA2C-8481D4D1612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660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nl-NL" sz="4000" dirty="0">
                <a:ea typeface="ＭＳ Ｐゴシック" pitchFamily="34" charset="-128"/>
              </a:rPr>
              <a:t>3 </a:t>
            </a:r>
            <a:r>
              <a:rPr lang="tr-TR" altLang="nl-NL" sz="4000" dirty="0">
                <a:ea typeface="ＭＳ Ｐゴシック" pitchFamily="34" charset="-128"/>
              </a:rPr>
              <a:t>Temas çözümleri</a:t>
            </a:r>
            <a:endParaRPr lang="sl-SI" sz="4000" dirty="0"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0200" y="1498600"/>
            <a:ext cx="83439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Özet: </a:t>
            </a:r>
            <a:endParaRPr lang="en-GB" sz="2000" dirty="0"/>
          </a:p>
          <a:p>
            <a:endParaRPr lang="en-GB" sz="2000" dirty="0"/>
          </a:p>
          <a:p>
            <a:r>
              <a:rPr lang="tr-TR" sz="2000" dirty="0" err="1"/>
              <a:t>Ondülasyon</a:t>
            </a:r>
            <a:r>
              <a:rPr lang="tr-TR" sz="2000" dirty="0"/>
              <a:t> genişliğini arttırarak</a:t>
            </a:r>
            <a:r>
              <a:rPr lang="en-US" sz="2000" dirty="0"/>
              <a:t>: </a:t>
            </a:r>
          </a:p>
          <a:p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dirty="0"/>
              <a:t>Temas alanında, maksimum basınç, kayma geriliminde artış ve </a:t>
            </a:r>
            <a:r>
              <a:rPr lang="tr-TR" sz="2000" dirty="0" err="1"/>
              <a:t>Ondülasyon</a:t>
            </a:r>
            <a:r>
              <a:rPr lang="tr-TR" sz="2000" dirty="0"/>
              <a:t> ucundaki mikro kaymaların az olması, bazılarında daha da azalma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dirty="0"/>
              <a:t>Geniş alanda değişimler</a:t>
            </a:r>
            <a:r>
              <a:rPr lang="en-US" sz="2000" dirty="0"/>
              <a:t>.</a:t>
            </a:r>
            <a:r>
              <a:rPr lang="tr-TR" sz="2000" dirty="0"/>
              <a:t> </a:t>
            </a:r>
            <a:r>
              <a:rPr lang="tr-TR" sz="2000" dirty="0" err="1"/>
              <a:t>Ondülasyonu</a:t>
            </a:r>
            <a:r>
              <a:rPr lang="tr-TR" sz="2000" dirty="0"/>
              <a:t> başlamasına ve büyümesine yol açan farklı aşınmaların geniş mikro-kayma ve önemli ölçüde temas basıncı azaltılması</a:t>
            </a:r>
          </a:p>
        </p:txBody>
      </p:sp>
    </p:spTree>
    <p:extLst>
      <p:ext uri="{BB962C8B-B14F-4D97-AF65-F5344CB8AC3E}">
        <p14:creationId xmlns:p14="http://schemas.microsoft.com/office/powerpoint/2010/main" val="521427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nl-NL" sz="4000" dirty="0">
                <a:ea typeface="ＭＳ Ｐゴシック" pitchFamily="34" charset="-128"/>
              </a:rPr>
              <a:t>4 </a:t>
            </a:r>
            <a:r>
              <a:rPr lang="tr-TR" altLang="nl-NL" sz="4000" dirty="0">
                <a:ea typeface="ＭＳ Ｐゴシック" pitchFamily="34" charset="-128"/>
              </a:rPr>
              <a:t>Diğer sonuçlar</a:t>
            </a:r>
            <a:r>
              <a:rPr lang="en-US" altLang="nl-NL" sz="4000" dirty="0">
                <a:ea typeface="ＭＳ Ｐゴシック" pitchFamily="34" charset="-128"/>
              </a:rPr>
              <a:t>: </a:t>
            </a:r>
            <a:r>
              <a:rPr lang="tr-TR" altLang="nl-NL" sz="4000" dirty="0">
                <a:ea typeface="ＭＳ Ｐゴシック" pitchFamily="34" charset="-128"/>
              </a:rPr>
              <a:t>temas kuvvetleri</a:t>
            </a:r>
            <a:endParaRPr lang="sl-SI" sz="4000" dirty="0">
              <a:ea typeface="ＭＳ Ｐゴシック" pitchFamily="34" charset="-128"/>
            </a:endParaRPr>
          </a:p>
        </p:txBody>
      </p:sp>
      <p:pic>
        <p:nvPicPr>
          <p:cNvPr id="14" name="Picture 13" descr="D:\shaoguangli\for Journal papers\contact patch analisys in elasticity\cm2012 model\3 columns\around 1p2 m\psd of impact wear.t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5"/>
          <a:stretch/>
        </p:blipFill>
        <p:spPr bwMode="auto">
          <a:xfrm>
            <a:off x="4684712" y="1457325"/>
            <a:ext cx="3935413" cy="24860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D:\Tmp\Wea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50" y="2813422"/>
            <a:ext cx="4154488" cy="260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072" y="4383539"/>
            <a:ext cx="1619732" cy="118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" t="2594" r="1301" b="5614"/>
          <a:stretch/>
        </p:blipFill>
        <p:spPr bwMode="auto">
          <a:xfrm>
            <a:off x="4780202" y="4423339"/>
            <a:ext cx="1507886" cy="10846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2" y="1457325"/>
            <a:ext cx="3827701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967567" y="2700337"/>
            <a:ext cx="266700" cy="57176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829300" y="3019425"/>
            <a:ext cx="752475" cy="14039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838950" y="1847850"/>
            <a:ext cx="752475" cy="25356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08606" y="5604164"/>
            <a:ext cx="216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Düşey hat </a:t>
            </a:r>
            <a:r>
              <a:rPr lang="tr-TR" dirty="0" err="1"/>
              <a:t>modu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581775" y="5589408"/>
            <a:ext cx="293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Yatay hat </a:t>
            </a:r>
            <a:r>
              <a:rPr lang="tr-TR" dirty="0" err="1"/>
              <a:t>modu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49679" y="5568207"/>
            <a:ext cx="4255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Ondülasyon</a:t>
            </a:r>
            <a:r>
              <a:rPr lang="tr-TR" dirty="0"/>
              <a:t> ile farklı aşınma aşamaları</a:t>
            </a:r>
            <a:endParaRPr lang="en-US" dirty="0"/>
          </a:p>
        </p:txBody>
      </p:sp>
      <p:cxnSp>
        <p:nvCxnSpPr>
          <p:cNvPr id="4096" name="Straight Arrow Connector 4095"/>
          <p:cNvCxnSpPr/>
          <p:nvPr/>
        </p:nvCxnSpPr>
        <p:spPr>
          <a:xfrm flipH="1">
            <a:off x="7591425" y="5892721"/>
            <a:ext cx="459582" cy="3753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2" name="TextBox 4101"/>
          <p:cNvSpPr txBox="1"/>
          <p:nvPr/>
        </p:nvSpPr>
        <p:spPr>
          <a:xfrm>
            <a:off x="5829301" y="6353831"/>
            <a:ext cx="3037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Ondülasyonun</a:t>
            </a:r>
            <a:r>
              <a:rPr lang="tr-TR" dirty="0"/>
              <a:t> başlamasında</a:t>
            </a:r>
            <a:endParaRPr lang="en-US" dirty="0"/>
          </a:p>
        </p:txBody>
      </p:sp>
      <p:cxnSp>
        <p:nvCxnSpPr>
          <p:cNvPr id="4104" name="Straight Arrow Connector 4103"/>
          <p:cNvCxnSpPr>
            <a:stCxn id="21" idx="2"/>
          </p:cNvCxnSpPr>
          <p:nvPr/>
        </p:nvCxnSpPr>
        <p:spPr>
          <a:xfrm flipH="1">
            <a:off x="5076825" y="5973496"/>
            <a:ext cx="414216" cy="3803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85851" y="6353831"/>
            <a:ext cx="474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Ondülasyonun</a:t>
            </a:r>
            <a:r>
              <a:rPr lang="tr-TR" dirty="0"/>
              <a:t> ciddi boyuta ulaşmasında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810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628650" y="159027"/>
            <a:ext cx="7886700" cy="9735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nl-NL" sz="4000" dirty="0">
                <a:ea typeface="ＭＳ Ｐゴシック" pitchFamily="34" charset="-128"/>
              </a:rPr>
              <a:t>4 </a:t>
            </a:r>
            <a:r>
              <a:rPr lang="tr-TR" altLang="nl-NL" sz="4000" dirty="0">
                <a:ea typeface="ＭＳ Ｐゴシック" pitchFamily="34" charset="-128"/>
              </a:rPr>
              <a:t>Diğer sonuçlar</a:t>
            </a:r>
            <a:r>
              <a:rPr lang="en-US" altLang="nl-NL" sz="4000" dirty="0">
                <a:ea typeface="ＭＳ Ｐゴシック" pitchFamily="34" charset="-128"/>
              </a:rPr>
              <a:t>: </a:t>
            </a:r>
            <a:r>
              <a:rPr lang="tr-TR" altLang="nl-NL" sz="4000" dirty="0">
                <a:ea typeface="ＭＳ Ｐゴシック" pitchFamily="34" charset="-128"/>
              </a:rPr>
              <a:t>temas kuvvetleri</a:t>
            </a:r>
            <a:endParaRPr lang="sl-SI" sz="4000" dirty="0">
              <a:ea typeface="ＭＳ Ｐゴシック" pitchFamily="34" charset="-128"/>
            </a:endParaRPr>
          </a:p>
        </p:txBody>
      </p:sp>
      <p:pic>
        <p:nvPicPr>
          <p:cNvPr id="20" name="Picture 19" descr="O:\WD SmartWare.swstor\TUD276551\Volume.173f7e5b.eb5f.11e3.a425.806e6f6e6963\shaoguangli\for Journal papers\contact patch analisys in elasticity\cm2012 model\3 columns\around 1p2 m\wavelength 30mm\normal&amp;longitudinal contact force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4" y="1372868"/>
            <a:ext cx="5678805" cy="38690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03978" y="5241923"/>
            <a:ext cx="6532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err="1"/>
              <a:t>Ondülasyon</a:t>
            </a:r>
            <a:r>
              <a:rPr lang="tr-TR" dirty="0"/>
              <a:t> için dinamik tekerlek-ray temas kuvvetleri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36216" y="2507166"/>
            <a:ext cx="3007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/>
              <a:t>Ondülasyon</a:t>
            </a:r>
            <a:r>
              <a:rPr lang="tr-TR" sz="2000" dirty="0"/>
              <a:t> süresince temas kuvvetleri sabit değildir.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7780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dirty="0">
                <a:ea typeface="ＭＳ Ｐゴシック" pitchFamily="34" charset="-128"/>
              </a:rPr>
              <a:t>4 </a:t>
            </a:r>
            <a:r>
              <a:rPr lang="tr-TR" altLang="nl-NL" sz="4000" dirty="0">
                <a:ea typeface="ＭＳ Ｐゴシック" pitchFamily="34" charset="-128"/>
              </a:rPr>
              <a:t>Diğer sonuçlar</a:t>
            </a:r>
            <a:r>
              <a:rPr lang="en-US" altLang="nl-NL" sz="4000" dirty="0">
                <a:ea typeface="ＭＳ Ｐゴシック" pitchFamily="34" charset="-128"/>
              </a:rPr>
              <a:t>: </a:t>
            </a:r>
            <a:r>
              <a:rPr lang="tr-TR" altLang="nl-NL" sz="4000" dirty="0">
                <a:ea typeface="ＭＳ Ｐゴシック" pitchFamily="34" charset="-128"/>
              </a:rPr>
              <a:t>temas kuvvetleri</a:t>
            </a:r>
            <a:endParaRPr lang="sl-SI" sz="4000" dirty="0">
              <a:ea typeface="ＭＳ Ｐゴシック" pitchFamily="34" charset="-128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075" y="1293493"/>
            <a:ext cx="4405631" cy="28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287" y="1379450"/>
            <a:ext cx="3713951" cy="250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1142" y="4089915"/>
            <a:ext cx="3828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(a) PSD of F</a:t>
            </a:r>
            <a:r>
              <a:rPr lang="en-US" sz="1400" dirty="0"/>
              <a:t>N</a:t>
            </a:r>
            <a:r>
              <a:rPr lang="en-US" dirty="0"/>
              <a:t> (</a:t>
            </a:r>
            <a:r>
              <a:rPr lang="tr-TR" dirty="0"/>
              <a:t>yukarıda</a:t>
            </a:r>
            <a:r>
              <a:rPr lang="en-US" dirty="0"/>
              <a:t>) </a:t>
            </a:r>
            <a:r>
              <a:rPr lang="tr-TR" dirty="0"/>
              <a:t>ve</a:t>
            </a:r>
            <a:r>
              <a:rPr lang="en-US" dirty="0"/>
              <a:t> F</a:t>
            </a:r>
            <a:r>
              <a:rPr lang="en-US" sz="1400" dirty="0"/>
              <a:t>L</a:t>
            </a:r>
            <a:r>
              <a:rPr lang="en-US" dirty="0"/>
              <a:t> (</a:t>
            </a:r>
            <a:r>
              <a:rPr lang="tr-TR" dirty="0"/>
              <a:t>aşağıda</a:t>
            </a:r>
            <a:r>
              <a:rPr lang="en-US" dirty="0"/>
              <a:t>) 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8476" y="4089915"/>
            <a:ext cx="5075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(b) </a:t>
            </a:r>
            <a:r>
              <a:rPr lang="tr-TR" dirty="0"/>
              <a:t> Temas noktası frekansında </a:t>
            </a:r>
            <a:r>
              <a:rPr lang="tr-TR" dirty="0" err="1"/>
              <a:t>ondülasyon</a:t>
            </a:r>
            <a:r>
              <a:rPr lang="tr-TR" dirty="0"/>
              <a:t> oranı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1142" y="4611231"/>
            <a:ext cx="85685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tr-TR" sz="2000" dirty="0"/>
              <a:t>N</a:t>
            </a:r>
            <a:r>
              <a:rPr lang="en-US" sz="2000" dirty="0" err="1"/>
              <a:t>ormal</a:t>
            </a:r>
            <a:r>
              <a:rPr lang="en-US" sz="2000" dirty="0"/>
              <a:t> (F</a:t>
            </a:r>
            <a:r>
              <a:rPr lang="en-US" sz="1600" dirty="0"/>
              <a:t>N</a:t>
            </a:r>
            <a:r>
              <a:rPr lang="en-US" sz="2000" dirty="0"/>
              <a:t>)</a:t>
            </a:r>
            <a:r>
              <a:rPr lang="tr-TR" sz="2000" dirty="0"/>
              <a:t>ve yatay </a:t>
            </a:r>
            <a:r>
              <a:rPr lang="en-US" sz="2000" dirty="0"/>
              <a:t>(F</a:t>
            </a:r>
            <a:r>
              <a:rPr lang="en-US" sz="1600" dirty="0"/>
              <a:t>L</a:t>
            </a:r>
            <a:r>
              <a:rPr lang="en-US" sz="2000" dirty="0"/>
              <a:t>)</a:t>
            </a:r>
            <a:r>
              <a:rPr lang="tr-TR" sz="2000" dirty="0"/>
              <a:t>kuvvetlerin frekansları, </a:t>
            </a:r>
            <a:r>
              <a:rPr lang="tr-TR" sz="2000" dirty="0" err="1"/>
              <a:t>Ondülasyonun</a:t>
            </a:r>
            <a:r>
              <a:rPr lang="tr-TR" sz="2000" dirty="0"/>
              <a:t> çıkış frekansından farklıdır</a:t>
            </a:r>
            <a:r>
              <a:rPr lang="en-US" sz="2000" dirty="0"/>
              <a:t>;</a:t>
            </a:r>
          </a:p>
          <a:p>
            <a:pPr marL="457200" indent="-457200">
              <a:buAutoNum type="arabicPeriod"/>
            </a:pPr>
            <a:r>
              <a:rPr lang="tr-TR" sz="2000" dirty="0"/>
              <a:t>Bu frekanslar </a:t>
            </a:r>
            <a:r>
              <a:rPr lang="tr-TR" sz="2000" dirty="0" err="1"/>
              <a:t>Ondülasyonun</a:t>
            </a:r>
            <a:r>
              <a:rPr lang="tr-TR" sz="2000" dirty="0"/>
              <a:t>  dalga boyu ile değişmektedir. (yaklaşık</a:t>
            </a:r>
            <a:r>
              <a:rPr lang="en-GB" sz="2000" dirty="0"/>
              <a:t> 31 mm</a:t>
            </a:r>
            <a:r>
              <a:rPr lang="tr-TR" sz="2000" dirty="0"/>
              <a:t>’de aynı frekansa yakınlaşmaktadırlar);</a:t>
            </a:r>
            <a:endParaRPr lang="en-GB" sz="2000" dirty="0"/>
          </a:p>
          <a:p>
            <a:pPr marL="457200" indent="-457200">
              <a:buAutoNum type="arabicPeriod"/>
            </a:pPr>
            <a:r>
              <a:rPr lang="tr-TR" sz="2000" dirty="0"/>
              <a:t>Yatay temas frekansı, düşey temas kuvvetinden daha az etkilenmektedir</a:t>
            </a:r>
            <a:r>
              <a:rPr lang="en-GB" sz="2000" dirty="0"/>
              <a:t>.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569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5 </a:t>
            </a:r>
            <a:r>
              <a:rPr lang="tr-TR" sz="4000" dirty="0"/>
              <a:t>Sonuçlar ve geleceğe yönelik araştırmalar</a:t>
            </a:r>
            <a:endParaRPr lang="nl-NL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124" y="1813007"/>
            <a:ext cx="8115300" cy="3485503"/>
          </a:xfrm>
        </p:spPr>
        <p:txBody>
          <a:bodyPr>
            <a:normAutofit/>
          </a:bodyPr>
          <a:lstStyle/>
          <a:p>
            <a:r>
              <a:rPr lang="tr-TR" sz="2000" dirty="0" err="1"/>
              <a:t>Ondülasyonun</a:t>
            </a:r>
            <a:r>
              <a:rPr lang="tr-TR" sz="2000" dirty="0"/>
              <a:t> varlığında, temas yolu, stres ve mikro kayma dağılımları yeniden dağıtılmıştır.</a:t>
            </a:r>
            <a:endParaRPr lang="en-US" sz="2000" dirty="0"/>
          </a:p>
          <a:p>
            <a:r>
              <a:rPr lang="tr-TR" sz="2000" dirty="0"/>
              <a:t>Uygulanan </a:t>
            </a:r>
            <a:r>
              <a:rPr lang="tr-TR" sz="2000" dirty="0" err="1"/>
              <a:t>ondülasyonundaki</a:t>
            </a:r>
            <a:r>
              <a:rPr lang="tr-TR" sz="2000" dirty="0"/>
              <a:t> aşınma </a:t>
            </a:r>
            <a:r>
              <a:rPr lang="tr-TR" sz="2000" dirty="0" err="1"/>
              <a:t>ondülasyonla</a:t>
            </a:r>
            <a:r>
              <a:rPr lang="tr-TR" sz="2000" dirty="0"/>
              <a:t> uyumludur ve Korugasyon büyümemektedir.</a:t>
            </a:r>
            <a:endParaRPr lang="en-US" sz="2000" dirty="0"/>
          </a:p>
          <a:p>
            <a:endParaRPr lang="en-US" sz="2000" dirty="0"/>
          </a:p>
          <a:p>
            <a:r>
              <a:rPr lang="tr-TR" sz="2000" dirty="0"/>
              <a:t>Aynı zamanda,  genel olarak kabul görmüş hipotez olan </a:t>
            </a:r>
            <a:r>
              <a:rPr lang="tr-TR" sz="2000" dirty="0" err="1"/>
              <a:t>ondülasyon</a:t>
            </a:r>
            <a:r>
              <a:rPr lang="tr-TR" sz="2000" dirty="0"/>
              <a:t> için düşey titreşim  ve yatay </a:t>
            </a:r>
            <a:r>
              <a:rPr lang="tr-TR" sz="2000" dirty="0" err="1"/>
              <a:t>modlar</a:t>
            </a:r>
            <a:r>
              <a:rPr lang="tr-TR" sz="2000" dirty="0"/>
              <a:t> </a:t>
            </a:r>
            <a:r>
              <a:rPr lang="tr-TR" sz="2000" dirty="0" err="1"/>
              <a:t>ondülasyonun</a:t>
            </a:r>
            <a:r>
              <a:rPr lang="tr-TR" sz="2000" dirty="0"/>
              <a:t> başlamasında oldukça önemlidir.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9727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5 </a:t>
            </a:r>
            <a:r>
              <a:rPr lang="tr-TR" sz="4000" dirty="0"/>
              <a:t>Sonuçlar ve geleceğe yönelik araştırmalar</a:t>
            </a:r>
            <a:endParaRPr lang="nl-NL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124" y="1650167"/>
            <a:ext cx="8115300" cy="4537689"/>
          </a:xfrm>
        </p:spPr>
        <p:txBody>
          <a:bodyPr>
            <a:normAutofit/>
          </a:bodyPr>
          <a:lstStyle/>
          <a:p>
            <a:r>
              <a:rPr lang="tr-TR" sz="2000" dirty="0"/>
              <a:t>Düşey ve yatay titreşim </a:t>
            </a:r>
            <a:r>
              <a:rPr lang="tr-TR" sz="2000" dirty="0" err="1"/>
              <a:t>mod</a:t>
            </a:r>
            <a:r>
              <a:rPr lang="tr-TR" sz="2000" dirty="0"/>
              <a:t> frekansları ve teması kuvvetleri aynı zamanda sonuçlanan aşınmalar farklıdır.</a:t>
            </a:r>
            <a:endParaRPr lang="en-US" sz="2000" dirty="0"/>
          </a:p>
          <a:p>
            <a:endParaRPr lang="en-GB" sz="2000" dirty="0"/>
          </a:p>
          <a:p>
            <a:r>
              <a:rPr lang="tr-TR" sz="2000" dirty="0"/>
              <a:t>Bu nedenle, bunlar </a:t>
            </a:r>
            <a:r>
              <a:rPr lang="tr-TR" sz="2000" dirty="0" err="1"/>
              <a:t>ondülasyonun</a:t>
            </a:r>
            <a:r>
              <a:rPr lang="tr-TR" sz="2000" dirty="0"/>
              <a:t> başlama ve büyümesi ile tutarlı olmalıdır.</a:t>
            </a:r>
            <a:endParaRPr lang="en-US" sz="2000" dirty="0"/>
          </a:p>
          <a:p>
            <a:r>
              <a:rPr lang="tr-TR" sz="2000" dirty="0"/>
              <a:t>Sonuçlar, </a:t>
            </a:r>
            <a:r>
              <a:rPr lang="tr-TR" sz="2000" dirty="0" err="1"/>
              <a:t>ondülasyonun</a:t>
            </a:r>
            <a:r>
              <a:rPr lang="tr-TR" sz="2000" dirty="0"/>
              <a:t> ray ezilmelerine yol açtığını göstermiştir. </a:t>
            </a:r>
            <a:endParaRPr lang="en-GB" sz="2000" dirty="0"/>
          </a:p>
          <a:p>
            <a:endParaRPr lang="en-GB" sz="2000" dirty="0"/>
          </a:p>
          <a:p>
            <a:r>
              <a:rPr lang="tr-TR" sz="2000" dirty="0"/>
              <a:t>Gelecekteki çalışmalar</a:t>
            </a:r>
            <a:r>
              <a:rPr lang="en-GB" sz="2000" dirty="0"/>
              <a:t>: </a:t>
            </a:r>
            <a:r>
              <a:rPr lang="tr-TR" sz="2000" dirty="0"/>
              <a:t> </a:t>
            </a:r>
            <a:r>
              <a:rPr lang="tr-TR" sz="2000" dirty="0" err="1"/>
              <a:t>Ondülasyonun</a:t>
            </a:r>
            <a:r>
              <a:rPr lang="tr-TR" sz="2000" dirty="0"/>
              <a:t> başlaması ve büyümesinin tutarlı şekilde büyütülmesi ve hat parametrelerini incelenmesi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9874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Görev</a:t>
            </a:r>
            <a:r>
              <a:rPr lang="en-GB" dirty="0"/>
              <a:t> 2.4: </a:t>
            </a:r>
            <a:r>
              <a:rPr lang="tr-TR" dirty="0" err="1"/>
              <a:t>Ondülasyonun</a:t>
            </a:r>
            <a:r>
              <a:rPr lang="tr-TR" dirty="0"/>
              <a:t> önlenmesi ile </a:t>
            </a:r>
            <a:br>
              <a:rPr lang="tr-TR" dirty="0"/>
            </a:br>
            <a:r>
              <a:rPr lang="tr-TR" dirty="0"/>
              <a:t>düz hatların ömrünün uzatılması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077" y="1424699"/>
            <a:ext cx="8665663" cy="4750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200" dirty="0" err="1"/>
              <a:t>Ondülasyonun</a:t>
            </a:r>
            <a:r>
              <a:rPr lang="tr-TR" sz="2200" dirty="0"/>
              <a:t> daha iyi anlaşılması sağlanarak, önlemler alınabilir.</a:t>
            </a:r>
            <a:endParaRPr lang="en-GB" sz="2200" dirty="0"/>
          </a:p>
          <a:p>
            <a:endParaRPr lang="nl-NL" sz="2000" dirty="0"/>
          </a:p>
          <a:p>
            <a:pPr lvl="2"/>
            <a:r>
              <a:rPr lang="tr-TR" sz="2200" dirty="0"/>
              <a:t>TCDD’de gerçekleştirilen testler</a:t>
            </a:r>
            <a:r>
              <a:rPr lang="en-GB" sz="2200" dirty="0"/>
              <a:t>: 1) </a:t>
            </a:r>
            <a:r>
              <a:rPr lang="tr-TR" sz="2200" dirty="0" err="1"/>
              <a:t>Ondülasyon</a:t>
            </a:r>
            <a:r>
              <a:rPr lang="tr-TR" sz="2200" dirty="0"/>
              <a:t> ve hat özelliklerini içeren katalog, ve </a:t>
            </a:r>
            <a:r>
              <a:rPr lang="en-GB" sz="2200" dirty="0"/>
              <a:t> 2) </a:t>
            </a:r>
            <a:r>
              <a:rPr lang="tr-TR" sz="2200" dirty="0"/>
              <a:t>3 farklı bağlantı sistemlerinin </a:t>
            </a:r>
            <a:r>
              <a:rPr lang="tr-TR" sz="2200" dirty="0" err="1"/>
              <a:t>ondülasyonlu</a:t>
            </a:r>
            <a:r>
              <a:rPr lang="tr-TR" sz="2200" dirty="0"/>
              <a:t> hat üzerinde denenmesi</a:t>
            </a:r>
            <a:r>
              <a:rPr lang="en-GB" sz="2200" dirty="0"/>
              <a:t>. </a:t>
            </a:r>
          </a:p>
          <a:p>
            <a:pPr lvl="2"/>
            <a:endParaRPr lang="en-GB" sz="2200" dirty="0"/>
          </a:p>
          <a:p>
            <a:pPr lvl="2"/>
            <a:r>
              <a:rPr lang="tr-TR" sz="2200" dirty="0"/>
              <a:t>İleri analiz, 3D FE modelleme yaklaşımı ve kısa adımlı </a:t>
            </a:r>
            <a:r>
              <a:rPr lang="tr-TR" sz="2200" dirty="0" err="1"/>
              <a:t>ondülasyonuna</a:t>
            </a:r>
            <a:r>
              <a:rPr lang="tr-TR" sz="2200" dirty="0"/>
              <a:t> yeni bakış açıları</a:t>
            </a:r>
            <a:r>
              <a:rPr lang="en-GB" sz="2200" dirty="0"/>
              <a:t>.</a:t>
            </a:r>
            <a:r>
              <a:rPr lang="tr-TR" sz="2200" dirty="0"/>
              <a:t> Dinamik durumlar için bilinen açıklamalar ve </a:t>
            </a:r>
            <a:r>
              <a:rPr lang="tr-TR" sz="2200" dirty="0" err="1"/>
              <a:t>Ondülasyonun</a:t>
            </a:r>
            <a:r>
              <a:rPr lang="tr-TR" sz="2200" dirty="0"/>
              <a:t> verdiği zararlardan doğan sonuçlar açıklanmıştır. Modelleme yaklaşımı henüz düzgün ray durumları için geliştirilememiştir.</a:t>
            </a:r>
          </a:p>
        </p:txBody>
      </p:sp>
    </p:spTree>
    <p:extLst>
      <p:ext uri="{BB962C8B-B14F-4D97-AF65-F5344CB8AC3E}">
        <p14:creationId xmlns:p14="http://schemas.microsoft.com/office/powerpoint/2010/main" val="2637279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Ondülasyon</a:t>
            </a:r>
            <a:r>
              <a:rPr lang="tr-TR" dirty="0"/>
              <a:t> </a:t>
            </a:r>
            <a:r>
              <a:rPr lang="tr-TR" dirty="0" err="1"/>
              <a:t>Katalogu</a:t>
            </a:r>
            <a:endParaRPr lang="nl-NL" dirty="0"/>
          </a:p>
        </p:txBody>
      </p:sp>
      <p:pic>
        <p:nvPicPr>
          <p:cNvPr id="4" name="Resim 19"/>
          <p:cNvPicPr/>
          <p:nvPr/>
        </p:nvPicPr>
        <p:blipFill rotWithShape="1">
          <a:blip r:embed="rId2"/>
          <a:srcRect l="36229" t="15659" r="33525" b="6342"/>
          <a:stretch/>
        </p:blipFill>
        <p:spPr bwMode="auto">
          <a:xfrm>
            <a:off x="5467846" y="1494554"/>
            <a:ext cx="3586689" cy="49655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5783" y="1258435"/>
            <a:ext cx="2381358" cy="1309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tr-TR" dirty="0" err="1"/>
              <a:t>Ondülasyon</a:t>
            </a:r>
            <a:r>
              <a:rPr lang="tr-TR" dirty="0"/>
              <a:t> Bölümleri</a:t>
            </a:r>
            <a:endParaRPr lang="en-GB" dirty="0"/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70C0"/>
              </a:buClr>
              <a:buFont typeface="Wingdings"/>
              <a:buChar char=""/>
            </a:pPr>
            <a:r>
              <a:rPr lang="tr-TR" dirty="0"/>
              <a:t>Dalga boyu, genişlik</a:t>
            </a:r>
            <a:endParaRPr lang="nl-NL" sz="2800" dirty="0"/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70C0"/>
              </a:buClr>
              <a:buFont typeface="Wingdings"/>
              <a:buChar char=""/>
            </a:pPr>
            <a:r>
              <a:rPr lang="tr-TR" dirty="0" err="1"/>
              <a:t>Ondülasyon</a:t>
            </a:r>
            <a:r>
              <a:rPr lang="tr-TR" dirty="0"/>
              <a:t> tipi</a:t>
            </a:r>
            <a:endParaRPr lang="nl-NL" sz="2800" dirty="0">
              <a:ea typeface="Calibri"/>
              <a:cs typeface="SimSun"/>
            </a:endParaRPr>
          </a:p>
          <a:p>
            <a:pPr>
              <a:lnSpc>
                <a:spcPct val="107000"/>
              </a:lnSpc>
            </a:pPr>
            <a:endParaRPr lang="nl-NL" dirty="0">
              <a:solidFill>
                <a:srgbClr val="00000A"/>
              </a:solidFill>
              <a:ea typeface="Calibri"/>
              <a:cs typeface="font381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5784" y="2407710"/>
            <a:ext cx="4692518" cy="1968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Clr>
                <a:srgbClr val="0070C0"/>
              </a:buClr>
            </a:pPr>
            <a:r>
              <a:rPr lang="tr-TR" dirty="0"/>
              <a:t>Hat parametreleri</a:t>
            </a:r>
            <a:r>
              <a:rPr lang="en-GB" dirty="0"/>
              <a:t>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70C0"/>
              </a:buClr>
              <a:buFont typeface="Wingdings"/>
              <a:buChar char=""/>
            </a:pPr>
            <a:r>
              <a:rPr lang="tr-TR" dirty="0"/>
              <a:t>Ray tipi, ray sınıfı, traversler, bağlanan ray </a:t>
            </a:r>
            <a:r>
              <a:rPr lang="tr-TR" dirty="0" err="1"/>
              <a:t>seleti</a:t>
            </a:r>
            <a:endParaRPr lang="nl-NL" sz="2800" dirty="0"/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70C0"/>
              </a:buClr>
              <a:buFont typeface="Wingdings"/>
              <a:buChar char=""/>
            </a:pPr>
            <a:r>
              <a:rPr lang="tr-TR" dirty="0"/>
              <a:t>Eğim derecesi </a:t>
            </a:r>
            <a:r>
              <a:rPr lang="en-GB" dirty="0"/>
              <a:t>(</a:t>
            </a:r>
            <a:r>
              <a:rPr lang="tr-TR" dirty="0"/>
              <a:t>Düz</a:t>
            </a:r>
            <a:r>
              <a:rPr lang="en-GB" dirty="0"/>
              <a:t> / </a:t>
            </a:r>
            <a:r>
              <a:rPr lang="tr-TR" dirty="0"/>
              <a:t>Kavis</a:t>
            </a:r>
            <a:r>
              <a:rPr lang="en-GB" dirty="0"/>
              <a:t>), </a:t>
            </a:r>
            <a:r>
              <a:rPr lang="tr-TR" dirty="0"/>
              <a:t>Yağlama durumu</a:t>
            </a:r>
            <a:r>
              <a:rPr lang="en-GB" dirty="0"/>
              <a:t>, </a:t>
            </a:r>
            <a:r>
              <a:rPr lang="tr-TR" dirty="0"/>
              <a:t>Yenilenme/Onarılma zamanı</a:t>
            </a:r>
            <a:endParaRPr lang="nl-NL" sz="2800" dirty="0">
              <a:ea typeface="Calibri"/>
              <a:cs typeface="SimSu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dirty="0">
              <a:solidFill>
                <a:srgbClr val="00000A"/>
              </a:solidFill>
              <a:ea typeface="Calibri"/>
              <a:cs typeface="font381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5783" y="4145047"/>
            <a:ext cx="4962063" cy="262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Clr>
                <a:srgbClr val="0070C0"/>
              </a:buClr>
            </a:pPr>
            <a:r>
              <a:rPr lang="tr-TR" dirty="0"/>
              <a:t>Trafik</a:t>
            </a:r>
            <a:endParaRPr lang="en-GB" dirty="0"/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70C0"/>
              </a:buClr>
              <a:buFont typeface="Wingdings"/>
              <a:buChar char=""/>
            </a:pPr>
            <a:r>
              <a:rPr lang="tr-TR" dirty="0"/>
              <a:t>Trafik tipi, Tek</a:t>
            </a:r>
            <a:r>
              <a:rPr lang="en-GB" dirty="0"/>
              <a:t>/ </a:t>
            </a:r>
            <a:r>
              <a:rPr lang="tr-TR" dirty="0"/>
              <a:t>Çift trafik yönü</a:t>
            </a:r>
            <a:endParaRPr lang="nl-NL" sz="2800" dirty="0"/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70C0"/>
              </a:buClr>
              <a:buFont typeface="Wingdings"/>
              <a:buChar char=""/>
            </a:pPr>
            <a:r>
              <a:rPr lang="tr-TR" dirty="0"/>
              <a:t>Yolcu ve yük trenlerinin dingil yükü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70C0"/>
              </a:buClr>
              <a:buFont typeface="Wingdings"/>
              <a:buChar char=""/>
            </a:pPr>
            <a:r>
              <a:rPr lang="tr-TR" dirty="0"/>
              <a:t>Yolcu ve yük trenlerinin hız limiti</a:t>
            </a:r>
            <a:endParaRPr lang="nl-NL" sz="2800" dirty="0"/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70C0"/>
              </a:buClr>
              <a:buFont typeface="Wingdings"/>
              <a:buChar char=""/>
            </a:pPr>
            <a:r>
              <a:rPr lang="tr-TR" dirty="0"/>
              <a:t>Araçların hızı, ivmelenmedeki hız, yavaşlamadaki hız</a:t>
            </a:r>
            <a:endParaRPr lang="nl-NL" sz="2800" dirty="0"/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70C0"/>
              </a:buClr>
              <a:buFont typeface="Wingdings"/>
              <a:buChar char=""/>
            </a:pPr>
            <a:r>
              <a:rPr lang="tr-TR" dirty="0"/>
              <a:t>Geçen yolcu ve yük trenlerinin günlük sayıları ve yıllık </a:t>
            </a:r>
            <a:r>
              <a:rPr lang="tr-TR" dirty="0" err="1"/>
              <a:t>gros</a:t>
            </a:r>
            <a:r>
              <a:rPr lang="tr-TR" dirty="0"/>
              <a:t> ton ağırlıkları</a:t>
            </a:r>
            <a:endParaRPr lang="nl-NL" sz="2800" dirty="0">
              <a:ea typeface="Calibri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2920207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Test sahası</a:t>
            </a:r>
            <a:endParaRPr lang="nl-NL" dirty="0"/>
          </a:p>
        </p:txBody>
      </p:sp>
      <p:sp>
        <p:nvSpPr>
          <p:cNvPr id="3" name="Rectangle 2"/>
          <p:cNvSpPr/>
          <p:nvPr/>
        </p:nvSpPr>
        <p:spPr>
          <a:xfrm>
            <a:off x="682803" y="1418575"/>
            <a:ext cx="3061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Eskişehir</a:t>
            </a:r>
            <a:r>
              <a:rPr lang="en-GB" dirty="0"/>
              <a:t>- </a:t>
            </a:r>
            <a:r>
              <a:rPr lang="en-GB" dirty="0" err="1"/>
              <a:t>Afyon</a:t>
            </a:r>
            <a:r>
              <a:rPr lang="en-GB" dirty="0"/>
              <a:t>- </a:t>
            </a:r>
            <a:r>
              <a:rPr lang="en-GB" dirty="0" err="1"/>
              <a:t>Kütahya</a:t>
            </a:r>
            <a:r>
              <a:rPr lang="en-GB" dirty="0"/>
              <a:t> </a:t>
            </a:r>
            <a:r>
              <a:rPr lang="tr-TR" dirty="0"/>
              <a:t>Hattı</a:t>
            </a:r>
            <a:endParaRPr lang="nl-NL" dirty="0"/>
          </a:p>
        </p:txBody>
      </p:sp>
      <p:pic>
        <p:nvPicPr>
          <p:cNvPr id="9" name="Resim 4" descr="https://lh6.googleusercontent.com/xWv0jb5-pvgr0yZCCaOwVs1-JoCosRcoFXDxKuhIof2HTvCRsZAJFLswN3YOOxqrdaGwrEkEElqWLBuviEOrb1Dq_KDnlVqaRb2ExWT6Uq1csSHtgO_GA57hBI0wsbG7qD0b_GxXj9zQYF0T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239" y="1603241"/>
            <a:ext cx="3926773" cy="186646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77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" b="5195"/>
          <a:stretch/>
        </p:blipFill>
        <p:spPr bwMode="auto">
          <a:xfrm>
            <a:off x="222404" y="1828891"/>
            <a:ext cx="4036445" cy="16408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Resim 33"/>
          <p:cNvPicPr/>
          <p:nvPr/>
        </p:nvPicPr>
        <p:blipFill rotWithShape="1">
          <a:blip r:embed="rId4"/>
          <a:srcRect t="62010" r="44425"/>
          <a:stretch/>
        </p:blipFill>
        <p:spPr>
          <a:xfrm>
            <a:off x="222404" y="4030157"/>
            <a:ext cx="2357958" cy="2179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9438" y="6209685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W14</a:t>
            </a:r>
            <a:endParaRPr lang="nl-NL" dirty="0"/>
          </a:p>
        </p:txBody>
      </p:sp>
      <p:pic>
        <p:nvPicPr>
          <p:cNvPr id="12" name="Resim 34"/>
          <p:cNvPicPr/>
          <p:nvPr/>
        </p:nvPicPr>
        <p:blipFill rotWithShape="1">
          <a:blip r:embed="rId5"/>
          <a:srcRect l="3076" t="61761" r="42804" b="5975"/>
          <a:stretch/>
        </p:blipFill>
        <p:spPr>
          <a:xfrm>
            <a:off x="3205430" y="4144978"/>
            <a:ext cx="2669276" cy="19498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17349" y="6209685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W21</a:t>
            </a:r>
            <a:endParaRPr lang="nl-NL" dirty="0"/>
          </a:p>
        </p:txBody>
      </p:sp>
      <p:pic>
        <p:nvPicPr>
          <p:cNvPr id="14" name="Resim 37"/>
          <p:cNvPicPr/>
          <p:nvPr/>
        </p:nvPicPr>
        <p:blipFill rotWithShape="1">
          <a:blip r:embed="rId6"/>
          <a:srcRect l="3012" t="55817" r="45411" b="14738"/>
          <a:stretch/>
        </p:blipFill>
        <p:spPr bwMode="auto">
          <a:xfrm>
            <a:off x="6475955" y="4084623"/>
            <a:ext cx="2480155" cy="20102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404088" y="6209685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HH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6395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2694"/>
            <a:ext cx="7886700" cy="36232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altLang="nl-NL" sz="2400" dirty="0">
                <a:ea typeface="ＭＳ Ｐゴシック" pitchFamily="34" charset="-128"/>
                <a:cs typeface="Adobe Arabic" pitchFamily="18" charset="-78"/>
              </a:rPr>
              <a:t>Giriş</a:t>
            </a:r>
            <a:endParaRPr lang="en-US" altLang="nl-NL" sz="2400" dirty="0">
              <a:ea typeface="ＭＳ Ｐゴシック" pitchFamily="34" charset="-128"/>
              <a:cs typeface="Adobe Arabic" pitchFamily="18" charset="-78"/>
            </a:endParaRPr>
          </a:p>
          <a:p>
            <a:pPr>
              <a:lnSpc>
                <a:spcPct val="150000"/>
              </a:lnSpc>
            </a:pPr>
            <a:r>
              <a:rPr lang="tr-TR" altLang="nl-NL" sz="2400" dirty="0">
                <a:ea typeface="ＭＳ Ｐゴシック" pitchFamily="34" charset="-128"/>
                <a:cs typeface="Adobe Arabic" pitchFamily="18" charset="-78"/>
              </a:rPr>
              <a:t>Model ve yöntem</a:t>
            </a:r>
            <a:endParaRPr lang="en-US" altLang="nl-NL" sz="2400" dirty="0">
              <a:ea typeface="ＭＳ Ｐゴシック" pitchFamily="34" charset="-128"/>
              <a:cs typeface="Adobe Arabic" pitchFamily="18" charset="-78"/>
            </a:endParaRPr>
          </a:p>
          <a:p>
            <a:pPr>
              <a:lnSpc>
                <a:spcPct val="150000"/>
              </a:lnSpc>
            </a:pPr>
            <a:r>
              <a:rPr lang="tr-TR" altLang="nl-NL" sz="2400" dirty="0">
                <a:ea typeface="ＭＳ Ｐゴシック" pitchFamily="34" charset="-128"/>
                <a:cs typeface="Adobe Arabic" pitchFamily="18" charset="-78"/>
              </a:rPr>
              <a:t>Sonuçlar ve gelecekteki araştırmalar</a:t>
            </a:r>
            <a:endParaRPr lang="en-US" altLang="nl-NL" sz="2400" dirty="0">
              <a:ea typeface="ＭＳ Ｐゴシック" pitchFamily="34" charset="-128"/>
              <a:cs typeface="Adobe Arabic" pitchFamily="18" charset="-7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dirty="0"/>
              <a:t>Modelleme kısmı: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155801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 </a:t>
            </a:r>
            <a:r>
              <a:rPr lang="tr-TR" sz="4000" dirty="0"/>
              <a:t>Giriş</a:t>
            </a:r>
            <a:endParaRPr lang="nl-NL" sz="40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3" t="31434" r="15508" b="35303"/>
          <a:stretch/>
        </p:blipFill>
        <p:spPr bwMode="auto">
          <a:xfrm>
            <a:off x="299995" y="1266735"/>
            <a:ext cx="5385209" cy="16190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t="28918" r="13028" b="31409"/>
          <a:stretch/>
        </p:blipFill>
        <p:spPr bwMode="auto">
          <a:xfrm>
            <a:off x="299995" y="3011647"/>
            <a:ext cx="5385209" cy="17616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0" t="31026" r="15603" b="31546"/>
          <a:stretch/>
        </p:blipFill>
        <p:spPr bwMode="auto">
          <a:xfrm>
            <a:off x="299995" y="4978865"/>
            <a:ext cx="5385209" cy="16316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685204" y="1891607"/>
            <a:ext cx="208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Uniform </a:t>
            </a:r>
          </a:p>
          <a:p>
            <a:r>
              <a:rPr lang="tr-TR" dirty="0" err="1"/>
              <a:t>ondülasyon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09029" y="3569324"/>
            <a:ext cx="331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Ondülasyon</a:t>
            </a:r>
            <a:r>
              <a:rPr lang="tr-TR" dirty="0"/>
              <a:t> dalga boyu ve  genişlikte değişimler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87148" y="5478147"/>
            <a:ext cx="3433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Genişlikte ve ezilme kaynaklı </a:t>
            </a:r>
            <a:r>
              <a:rPr lang="tr-TR" dirty="0" err="1"/>
              <a:t>ondülasyondaki</a:t>
            </a:r>
            <a:r>
              <a:rPr lang="tr-TR" dirty="0"/>
              <a:t> değişimler</a:t>
            </a:r>
            <a:endParaRPr lang="en-US" dirty="0"/>
          </a:p>
        </p:txBody>
      </p:sp>
      <p:sp>
        <p:nvSpPr>
          <p:cNvPr id="15" name="Left Brace 14"/>
          <p:cNvSpPr/>
          <p:nvPr/>
        </p:nvSpPr>
        <p:spPr>
          <a:xfrm>
            <a:off x="6886575" y="1609934"/>
            <a:ext cx="276225" cy="12096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296150" y="1514475"/>
            <a:ext cx="136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genişlik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96150" y="2537938"/>
            <a:ext cx="136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Dalga boyu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61975" y="2214772"/>
            <a:ext cx="1152525" cy="671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71475" y="5934931"/>
            <a:ext cx="1152525" cy="671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19525" y="3850010"/>
            <a:ext cx="1152525" cy="671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7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nl-NL" sz="4000" dirty="0">
                <a:ea typeface="ＭＳ Ｐゴシック" pitchFamily="34" charset="-128"/>
              </a:rPr>
              <a:t>2 Model </a:t>
            </a:r>
            <a:r>
              <a:rPr lang="tr-TR" altLang="nl-NL" sz="4000" dirty="0">
                <a:ea typeface="ＭＳ Ｐゴシック" pitchFamily="34" charset="-128"/>
              </a:rPr>
              <a:t>ve yöntem</a:t>
            </a:r>
            <a:endParaRPr lang="sl-SI" sz="4000" dirty="0">
              <a:ea typeface="ＭＳ Ｐゴシック" pitchFamily="34" charset="-128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t="8195" r="1932" b="7453"/>
          <a:stretch/>
        </p:blipFill>
        <p:spPr bwMode="auto">
          <a:xfrm>
            <a:off x="288886" y="1423986"/>
            <a:ext cx="4964599" cy="34927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77" y="2153033"/>
            <a:ext cx="3162673" cy="2645469"/>
          </a:xfrm>
          <a:prstGeom prst="rect">
            <a:avLst/>
          </a:prstGeom>
        </p:spPr>
      </p:pic>
      <p:sp>
        <p:nvSpPr>
          <p:cNvPr id="10" name="Text Box 61"/>
          <p:cNvSpPr txBox="1"/>
          <p:nvPr/>
        </p:nvSpPr>
        <p:spPr>
          <a:xfrm>
            <a:off x="7346991" y="2959879"/>
            <a:ext cx="387350" cy="42100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1700"/>
              </a:lnSpc>
              <a:spcAft>
                <a:spcPts val="0"/>
              </a:spcAft>
            </a:pPr>
            <a:r>
              <a:rPr lang="en-US" sz="2000" i="1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v</a:t>
            </a:r>
            <a:endParaRPr lang="en-US" sz="120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298731" y="3283729"/>
            <a:ext cx="299720" cy="10858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tailEnd type="stealth" w="med" len="lg"/>
          </a:ln>
          <a:effectLst/>
        </p:spPr>
      </p:cxnSp>
      <p:sp>
        <p:nvSpPr>
          <p:cNvPr id="2" name="Rectangle 1"/>
          <p:cNvSpPr/>
          <p:nvPr/>
        </p:nvSpPr>
        <p:spPr>
          <a:xfrm>
            <a:off x="964509" y="5222469"/>
            <a:ext cx="3483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Hollanda ağındaki model </a:t>
            </a:r>
          </a:p>
          <a:p>
            <a:r>
              <a:rPr lang="tr-TR" dirty="0"/>
              <a:t>parametrelerinin şematik gösterimi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439440" y="5222469"/>
            <a:ext cx="1470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3D </a:t>
            </a:r>
            <a:r>
              <a:rPr lang="en-US" dirty="0"/>
              <a:t>FE model </a:t>
            </a:r>
          </a:p>
        </p:txBody>
      </p:sp>
    </p:spTree>
    <p:extLst>
      <p:ext uri="{BB962C8B-B14F-4D97-AF65-F5344CB8AC3E}">
        <p14:creationId xmlns:p14="http://schemas.microsoft.com/office/powerpoint/2010/main" val="1672683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nl-NL" sz="4000" dirty="0">
                <a:ea typeface="ＭＳ Ｐゴシック" pitchFamily="34" charset="-128"/>
              </a:rPr>
              <a:t>2 Model </a:t>
            </a:r>
            <a:r>
              <a:rPr lang="tr-TR" altLang="nl-NL" sz="4000" dirty="0">
                <a:ea typeface="ＭＳ Ｐゴシック" pitchFamily="34" charset="-128"/>
              </a:rPr>
              <a:t>ve yöntem</a:t>
            </a:r>
            <a:endParaRPr lang="sl-SI" sz="4000" dirty="0"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35183" y="4932509"/>
            <a:ext cx="3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Uygulanan </a:t>
            </a:r>
            <a:r>
              <a:rPr lang="tr-TR" dirty="0" err="1"/>
              <a:t>ondülasyonun</a:t>
            </a:r>
            <a:r>
              <a:rPr lang="tr-TR" dirty="0"/>
              <a:t> gösterimi </a:t>
            </a:r>
            <a:r>
              <a:rPr lang="en-US" dirty="0"/>
              <a:t> (P2 at 0.6 m</a:t>
            </a:r>
            <a:r>
              <a:rPr lang="tr-TR" dirty="0"/>
              <a:t> ile </a:t>
            </a:r>
            <a:r>
              <a:rPr lang="tr-TR" dirty="0" err="1"/>
              <a:t>Ondülasyon</a:t>
            </a:r>
            <a:r>
              <a:rPr lang="tr-TR" dirty="0"/>
              <a:t> 2</a:t>
            </a:r>
            <a:r>
              <a:rPr lang="en-US" dirty="0"/>
              <a:t>, </a:t>
            </a:r>
            <a:r>
              <a:rPr lang="tr-TR" dirty="0"/>
              <a:t>sadece </a:t>
            </a:r>
            <a:r>
              <a:rPr lang="en-US" dirty="0"/>
              <a:t>3</a:t>
            </a:r>
            <a:r>
              <a:rPr lang="tr-TR" dirty="0"/>
              <a:t> tam dalgalar çizilmiştir</a:t>
            </a:r>
            <a:r>
              <a:rPr lang="en-US" dirty="0"/>
              <a:t>). </a:t>
            </a:r>
          </a:p>
        </p:txBody>
      </p:sp>
      <p:pic>
        <p:nvPicPr>
          <p:cNvPr id="1027" name="Picture 3" descr="E:\shaoguangli\work agenda\journal paper\2nd to Wear\railprof measured corrugation profile semi-sinusoidal (27-34 mm)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89" y="1308680"/>
            <a:ext cx="3730748" cy="236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shaoguangli\work agenda\journal paper\2nd to Wear\4 positions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"/>
          <a:stretch/>
        </p:blipFill>
        <p:spPr bwMode="auto">
          <a:xfrm>
            <a:off x="714675" y="4056819"/>
            <a:ext cx="3330175" cy="231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5" b="3685"/>
          <a:stretch/>
        </p:blipFill>
        <p:spPr bwMode="auto">
          <a:xfrm>
            <a:off x="4997886" y="1728593"/>
            <a:ext cx="3978058" cy="3037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4153" y="3780114"/>
            <a:ext cx="4555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Saha ölçüm </a:t>
            </a:r>
            <a:r>
              <a:rPr lang="tr-TR" dirty="0" err="1"/>
              <a:t>ondülasyonu</a:t>
            </a:r>
            <a:r>
              <a:rPr lang="tr-TR" dirty="0"/>
              <a:t> </a:t>
            </a:r>
            <a:r>
              <a:rPr lang="en-US" dirty="0"/>
              <a:t>(~30 mm)</a:t>
            </a:r>
          </a:p>
        </p:txBody>
      </p:sp>
      <p:sp>
        <p:nvSpPr>
          <p:cNvPr id="4" name="Rectangle 3"/>
          <p:cNvSpPr/>
          <p:nvPr/>
        </p:nvSpPr>
        <p:spPr>
          <a:xfrm>
            <a:off x="916349" y="6350105"/>
            <a:ext cx="2121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 </a:t>
            </a:r>
            <a:r>
              <a:rPr lang="tr-TR" dirty="0"/>
              <a:t> Pozisyon incelendi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928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nl-NL" sz="4000" dirty="0">
                <a:ea typeface="ＭＳ Ｐゴシック" pitchFamily="34" charset="-128"/>
              </a:rPr>
              <a:t>3 </a:t>
            </a:r>
            <a:r>
              <a:rPr lang="tr-TR" altLang="nl-NL" sz="4000" dirty="0">
                <a:ea typeface="ＭＳ Ｐゴシック" pitchFamily="34" charset="-128"/>
              </a:rPr>
              <a:t>Temas çözümleri </a:t>
            </a:r>
            <a:endParaRPr lang="sl-SI" sz="4000" dirty="0">
              <a:ea typeface="ＭＳ Ｐゴシック" pitchFamily="34" charset="-128"/>
            </a:endParaRPr>
          </a:p>
        </p:txBody>
      </p:sp>
      <p:pic>
        <p:nvPicPr>
          <p:cNvPr id="2051" name="Picture 3" descr="E:\shaoguangli\work agenda\journal paper\2nd to Wear\Pressure_3D_revision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2" y="964743"/>
            <a:ext cx="6606306" cy="48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2900" y="5771078"/>
            <a:ext cx="86677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/>
              <a:t>Temas basıncı</a:t>
            </a:r>
            <a:r>
              <a:rPr lang="en-US" dirty="0"/>
              <a:t>,</a:t>
            </a:r>
            <a:r>
              <a:rPr lang="tr-TR" dirty="0"/>
              <a:t> kayma gerilimi, yol teması, tutma-kayma dağılımı ve </a:t>
            </a:r>
            <a:r>
              <a:rPr lang="en-US" dirty="0"/>
              <a:t>A = 20 µm (</a:t>
            </a:r>
            <a:r>
              <a:rPr lang="en-US" dirty="0" err="1"/>
              <a:t>xOy</a:t>
            </a:r>
            <a:r>
              <a:rPr lang="en-US" dirty="0"/>
              <a:t> </a:t>
            </a:r>
            <a:r>
              <a:rPr lang="tr-TR" dirty="0"/>
              <a:t>düzeyinde projeksiyon</a:t>
            </a:r>
            <a:r>
              <a:rPr lang="en-US" dirty="0"/>
              <a:t>; </a:t>
            </a:r>
            <a:r>
              <a:rPr lang="tr-TR" dirty="0"/>
              <a:t>Sınır</a:t>
            </a:r>
            <a:r>
              <a:rPr lang="en-US" dirty="0"/>
              <a:t> 1: </a:t>
            </a:r>
            <a:r>
              <a:rPr lang="tr-TR" dirty="0"/>
              <a:t>yol temas sınırı</a:t>
            </a:r>
            <a:r>
              <a:rPr lang="en-US" dirty="0"/>
              <a:t>; </a:t>
            </a:r>
            <a:r>
              <a:rPr lang="tr-TR" dirty="0"/>
              <a:t>Sınır</a:t>
            </a:r>
            <a:r>
              <a:rPr lang="en-US" dirty="0"/>
              <a:t> 2: </a:t>
            </a:r>
            <a:r>
              <a:rPr lang="tr-TR" dirty="0"/>
              <a:t>tutma-kayma dağılım sınırı</a:t>
            </a:r>
            <a:r>
              <a:rPr lang="en-US" dirty="0"/>
              <a:t>).</a:t>
            </a:r>
            <a:r>
              <a:rPr lang="tr-TR" dirty="0"/>
              <a:t>mikro kaymalarda vektör grafikleri.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10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520</TotalTime>
  <Words>573</Words>
  <Application>Microsoft Office PowerPoint</Application>
  <PresentationFormat>Ekran Gösterisi (4:3)</PresentationFormat>
  <Paragraphs>92</Paragraphs>
  <Slides>15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15</vt:i4>
      </vt:variant>
    </vt:vector>
  </HeadingPairs>
  <TitlesOfParts>
    <vt:vector size="26" baseType="lpstr">
      <vt:lpstr>ＭＳ Ｐゴシック</vt:lpstr>
      <vt:lpstr>SimSun</vt:lpstr>
      <vt:lpstr>Adobe Arabic</vt:lpstr>
      <vt:lpstr>Arial</vt:lpstr>
      <vt:lpstr>Calibri</vt:lpstr>
      <vt:lpstr>Calibri Light</vt:lpstr>
      <vt:lpstr>font381</vt:lpstr>
      <vt:lpstr>Times New Roman</vt:lpstr>
      <vt:lpstr>Wingdings</vt:lpstr>
      <vt:lpstr>Office Theme</vt:lpstr>
      <vt:lpstr>Custom Design</vt:lpstr>
      <vt:lpstr>Ondülasyon</vt:lpstr>
      <vt:lpstr>Görev 2.4: Ondülasyonun önlenmesi ile  düz hatların ömrünün uzatılması</vt:lpstr>
      <vt:lpstr>Ondülasyon Katalogu</vt:lpstr>
      <vt:lpstr>Test sahası</vt:lpstr>
      <vt:lpstr>Modelleme kısmı:</vt:lpstr>
      <vt:lpstr>1 Giriş</vt:lpstr>
      <vt:lpstr>2 Model ve yöntem</vt:lpstr>
      <vt:lpstr>2 Model ve yöntem</vt:lpstr>
      <vt:lpstr>3 Temas çözümleri </vt:lpstr>
      <vt:lpstr>3 Temas çözümleri</vt:lpstr>
      <vt:lpstr>4 Diğer sonuçlar: temas kuvvetleri</vt:lpstr>
      <vt:lpstr>4 Diğer sonuçlar: temas kuvvetleri</vt:lpstr>
      <vt:lpstr>4 Diğer sonuçlar: temas kuvvetleri</vt:lpstr>
      <vt:lpstr>5 Sonuçlar ve geleceğe yönelik araştırmalar</vt:lpstr>
      <vt:lpstr>5 Sonuçlar ve geleceğe yönelik araştırmalar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Paragreen</dc:creator>
  <cp:lastModifiedBy>User</cp:lastModifiedBy>
  <cp:revision>57</cp:revision>
  <dcterms:created xsi:type="dcterms:W3CDTF">2015-06-02T18:25:02Z</dcterms:created>
  <dcterms:modified xsi:type="dcterms:W3CDTF">2018-06-11T08:38:16Z</dcterms:modified>
</cp:coreProperties>
</file>