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8C"/>
    <a:srgbClr val="99BE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56" autoAdjust="0"/>
  </p:normalViewPr>
  <p:slideViewPr>
    <p:cSldViewPr snapToGrid="0">
      <p:cViewPr varScale="1">
        <p:scale>
          <a:sx n="63" d="100"/>
          <a:sy n="63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9AF2-BD5A-47CE-B087-F20F29C9FA18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B90D-113F-4387-872F-E54E222B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6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281F-6EDF-4BA4-96ED-0EA4B72387AB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25F59-7E9A-4A63-BFD8-1A22D552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0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2491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91409"/>
            <a:ext cx="9144000" cy="2040834"/>
          </a:xfrm>
          <a:prstGeom prst="rect">
            <a:avLst/>
          </a:prstGeom>
          <a:solidFill>
            <a:srgbClr val="154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43199"/>
            <a:ext cx="6858000" cy="76676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254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Meeting, Venue -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5044386"/>
            <a:ext cx="1657436" cy="112615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28650" y="4770438"/>
            <a:ext cx="3943350" cy="56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Forename FAMILY NAME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5369132"/>
            <a:ext cx="1227138" cy="87471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Own company logo</a:t>
            </a:r>
          </a:p>
        </p:txBody>
      </p:sp>
      <p:pic>
        <p:nvPicPr>
          <p:cNvPr id="14" name="Image 13" descr="netirail_logo_tx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9130" y="327540"/>
            <a:ext cx="49904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7886700" cy="9735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3583-E195-49D1-B982-303F2597008C}" type="datetime1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97709" y="2588456"/>
            <a:ext cx="8798010" cy="1012873"/>
          </a:xfrm>
        </p:spPr>
        <p:txBody>
          <a:bodyPr>
            <a:noAutofit/>
          </a:bodyPr>
          <a:lstStyle/>
          <a:p>
            <a:r>
              <a:rPr lang="tr-TR" sz="3600" dirty="0"/>
              <a:t>Düz hatlar, makaslar &amp; </a:t>
            </a:r>
            <a:r>
              <a:rPr lang="tr-TR" sz="3600" dirty="0" err="1"/>
              <a:t>kruvazmanlar</a:t>
            </a:r>
            <a:r>
              <a:rPr lang="tr-TR" sz="3600" dirty="0"/>
              <a:t>  için ivmelenme izleme sistemi </a:t>
            </a:r>
            <a:endParaRPr lang="en-GB" sz="36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43000" y="3814799"/>
            <a:ext cx="6858000" cy="625405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NeTIRail</a:t>
            </a:r>
            <a:r>
              <a:rPr lang="en-GB" dirty="0"/>
              <a:t>-INFRA</a:t>
            </a:r>
            <a:r>
              <a:rPr lang="tr-TR" dirty="0"/>
              <a:t> Bilgilendirme Toplantısı, Ankara, Türkiye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A55DCA-9B02-4896-A108-D15C1C0648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D336C0F8-4DE1-4713-8FDB-AC66C17E21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0766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580224" cy="973550"/>
          </a:xfrm>
        </p:spPr>
        <p:txBody>
          <a:bodyPr>
            <a:normAutofit/>
          </a:bodyPr>
          <a:lstStyle/>
          <a:p>
            <a:r>
              <a:rPr lang="en-GB" sz="3000" b="1" dirty="0"/>
              <a:t>TCDD – T</a:t>
            </a:r>
            <a:r>
              <a:rPr lang="tr-TR" sz="3000" b="1" dirty="0" err="1"/>
              <a:t>ürkiye</a:t>
            </a:r>
            <a:r>
              <a:rPr lang="tr-TR" sz="3000" b="1" dirty="0"/>
              <a:t> Testi </a:t>
            </a:r>
            <a:r>
              <a:rPr lang="en-GB" sz="3000" b="1" dirty="0"/>
              <a:t>(2)</a:t>
            </a:r>
            <a:endParaRPr lang="sl-SI" sz="3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2273" y="5117959"/>
            <a:ext cx="8020259" cy="931149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/>
              <a:t>Beton traversler</a:t>
            </a:r>
            <a:r>
              <a:rPr lang="en-GB" sz="2200" dirty="0"/>
              <a:t>;</a:t>
            </a:r>
            <a:r>
              <a:rPr lang="tr-TR" sz="2200" dirty="0"/>
              <a:t> RCCF hattında olduğu gibi daha az titreşim yaratmaktadır.</a:t>
            </a:r>
            <a:endParaRPr lang="en-GB" sz="2200" dirty="0"/>
          </a:p>
          <a:p>
            <a:r>
              <a:rPr lang="tr-TR" sz="2200" dirty="0"/>
              <a:t>Tahta traverslere için  bileşenlerin frekansları biraz daha yüksektir.</a:t>
            </a:r>
            <a:endParaRPr lang="en-US" sz="2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1" y="2053254"/>
            <a:ext cx="4053882" cy="289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43" y="1998140"/>
            <a:ext cx="4388553" cy="29472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634721" y="1464365"/>
            <a:ext cx="7704209" cy="506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200" dirty="0">
                <a:solidFill>
                  <a:schemeClr val="accent5">
                    <a:lumMod val="50000"/>
                  </a:schemeClr>
                </a:solidFill>
              </a:rPr>
              <a:t>İvmelenme genliğinin ve yer değiştirme spektrumunun 3 eksende analizi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3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436029" cy="973550"/>
          </a:xfrm>
        </p:spPr>
        <p:txBody>
          <a:bodyPr>
            <a:normAutofit/>
          </a:bodyPr>
          <a:lstStyle/>
          <a:p>
            <a:r>
              <a:rPr lang="en-GB" sz="3000" b="1" dirty="0"/>
              <a:t>AFER – </a:t>
            </a:r>
            <a:r>
              <a:rPr lang="en-GB" sz="3000" b="1" dirty="0" err="1"/>
              <a:t>Faurei</a:t>
            </a:r>
            <a:r>
              <a:rPr lang="en-GB" sz="3000" b="1" dirty="0"/>
              <a:t> </a:t>
            </a:r>
            <a:r>
              <a:rPr lang="tr-TR" sz="3000" b="1" dirty="0"/>
              <a:t>Testi </a:t>
            </a:r>
            <a:r>
              <a:rPr lang="en-GB" sz="3000" b="1" dirty="0"/>
              <a:t>(1)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1105" y="1311965"/>
            <a:ext cx="8277727" cy="4864998"/>
          </a:xfrm>
        </p:spPr>
        <p:txBody>
          <a:bodyPr>
            <a:normAutofit/>
          </a:bodyPr>
          <a:lstStyle/>
          <a:p>
            <a:r>
              <a:rPr lang="tr-TR" dirty="0"/>
              <a:t>Farklı </a:t>
            </a:r>
            <a:r>
              <a:rPr lang="tr-TR" dirty="0" err="1"/>
              <a:t>lokasyon</a:t>
            </a:r>
            <a:r>
              <a:rPr lang="tr-TR" dirty="0"/>
              <a:t> tiplerinde ve farklı hızlarda ( 30 km/s, 60 km/s, 90 km/s ve 120 km/s) ölçümler gerçekleştirilmiştir.</a:t>
            </a:r>
            <a:endParaRPr lang="en-GB" dirty="0"/>
          </a:p>
          <a:p>
            <a:r>
              <a:rPr lang="tr-TR" dirty="0"/>
              <a:t>Ölçümlerin gerçekleştirildiği </a:t>
            </a:r>
            <a:r>
              <a:rPr lang="tr-TR" dirty="0" err="1"/>
              <a:t>lokasyonlarda</a:t>
            </a:r>
            <a:r>
              <a:rPr lang="en-GB" dirty="0"/>
              <a:t>: </a:t>
            </a:r>
          </a:p>
          <a:p>
            <a:pPr lvl="1"/>
            <a:r>
              <a:rPr lang="tr-TR" dirty="0"/>
              <a:t>Test sahasının giriş kısmındaki makas &amp; </a:t>
            </a:r>
            <a:r>
              <a:rPr lang="tr-TR" dirty="0" err="1"/>
              <a:t>kruvazman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Hat çevrimi için kesişme kısımlarının  izole edilmesi</a:t>
            </a:r>
          </a:p>
          <a:p>
            <a:pPr lvl="1"/>
            <a:r>
              <a:rPr lang="tr-TR" dirty="0"/>
              <a:t>Hattın sürekliliğinin sağlanması</a:t>
            </a:r>
            <a:endParaRPr lang="en-US" dirty="0"/>
          </a:p>
          <a:p>
            <a:r>
              <a:rPr lang="tr-TR" dirty="0"/>
              <a:t>Test sahasında sadece beton traversler mevcuttur.</a:t>
            </a:r>
            <a:endParaRPr lang="en-GB" dirty="0"/>
          </a:p>
          <a:p>
            <a:r>
              <a:rPr lang="tr-TR" dirty="0"/>
              <a:t>Sunum içerisinde gösterilen grafikler 90 km/s gerçekleştirilen ölçümlere aittir.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422" y="159027"/>
            <a:ext cx="6523258" cy="973550"/>
          </a:xfrm>
        </p:spPr>
        <p:txBody>
          <a:bodyPr>
            <a:normAutofit/>
          </a:bodyPr>
          <a:lstStyle/>
          <a:p>
            <a:r>
              <a:rPr lang="en-GB" sz="3000" b="1" dirty="0"/>
              <a:t>AFER – </a:t>
            </a:r>
            <a:r>
              <a:rPr lang="en-GB" sz="3000" b="1" dirty="0" err="1"/>
              <a:t>Faurei</a:t>
            </a:r>
            <a:r>
              <a:rPr lang="en-GB" sz="3000" b="1" dirty="0"/>
              <a:t> </a:t>
            </a:r>
            <a:r>
              <a:rPr lang="tr-TR" sz="3000" b="1" dirty="0"/>
              <a:t>Testi </a:t>
            </a:r>
            <a:r>
              <a:rPr lang="en-GB" sz="3000" b="1" dirty="0"/>
              <a:t>(2)</a:t>
            </a:r>
            <a:endParaRPr lang="sl-SI" sz="3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67805" y="1221324"/>
            <a:ext cx="2950862" cy="3863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Test için lokomotif kullanılmıştır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1586395"/>
            <a:ext cx="3017967" cy="226347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14" y="1596334"/>
            <a:ext cx="3109712" cy="2254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76731" y="1196224"/>
            <a:ext cx="302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İvmeölçerin yerleştirilmesi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7703" y="1555547"/>
            <a:ext cx="22435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İki ray farklı düzeydedir.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90 km/</a:t>
            </a:r>
            <a:r>
              <a:rPr lang="tr-TR" dirty="0" err="1"/>
              <a:t>sa</a:t>
            </a:r>
            <a:r>
              <a:rPr lang="tr-TR" dirty="0"/>
              <a:t> hızda testler gerçekleştirilmiştir.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Sensörler</a:t>
            </a:r>
            <a:r>
              <a:rPr lang="tr-TR" dirty="0"/>
              <a:t> mekanik klipsler ile monte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Kod 1 – rayın iç kısmına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Kod 2 – rayın dış kısmına</a:t>
            </a:r>
            <a:endParaRPr lang="en-US" dirty="0"/>
          </a:p>
        </p:txBody>
      </p:sp>
      <p:pic>
        <p:nvPicPr>
          <p:cNvPr id="9" name="Picture 8" descr="D:\Users\Tudor\Projects\NeTIRail\T3.5\Faurei_Test_PozeTudor\104D7000\DSC_37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6" y="3981010"/>
            <a:ext cx="3017969" cy="228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Users\Tudor\Projects\NeTIRail\T3.5\Faurei_Test_PozeTudor\104D7000\DSC_37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2" y="3997379"/>
            <a:ext cx="3089834" cy="2272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78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601490" cy="973550"/>
          </a:xfrm>
        </p:spPr>
        <p:txBody>
          <a:bodyPr>
            <a:normAutofit/>
          </a:bodyPr>
          <a:lstStyle/>
          <a:p>
            <a:r>
              <a:rPr lang="en-GB" sz="3000" b="1" dirty="0"/>
              <a:t>AFER – </a:t>
            </a:r>
            <a:r>
              <a:rPr lang="en-GB" sz="3000" b="1" dirty="0" err="1"/>
              <a:t>Faurei</a:t>
            </a:r>
            <a:r>
              <a:rPr lang="en-GB" sz="3000" b="1" dirty="0"/>
              <a:t> </a:t>
            </a:r>
            <a:r>
              <a:rPr lang="tr-TR" sz="3000" b="1" dirty="0"/>
              <a:t>Testi </a:t>
            </a:r>
            <a:r>
              <a:rPr lang="en-GB" sz="3000" b="1" dirty="0"/>
              <a:t>(3)</a:t>
            </a:r>
            <a:endParaRPr lang="sl-SI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0" y="1364165"/>
            <a:ext cx="3079189" cy="2537742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7" y="4001171"/>
            <a:ext cx="3275758" cy="253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46" y="1401264"/>
            <a:ext cx="3148932" cy="2435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252276" y="3852212"/>
            <a:ext cx="878646" cy="314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700" dirty="0">
                <a:solidFill>
                  <a:schemeClr val="accent5">
                    <a:lumMod val="50000"/>
                  </a:schemeClr>
                </a:solidFill>
              </a:rPr>
              <a:t>Kod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</a:rPr>
              <a:t> 2</a:t>
            </a:r>
            <a:endParaRPr lang="en-US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368498" y="1567546"/>
            <a:ext cx="25667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Rayın üzerindeki eşit olmayan kuvvetler ve enerjinin eşit dağılmaması, farklı aşınmalara neden olmaktadır.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Frekanslar beklenen aralıktadır.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46" y="4001170"/>
            <a:ext cx="3311608" cy="243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00956" y="1221036"/>
            <a:ext cx="963525" cy="314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700" dirty="0">
                <a:solidFill>
                  <a:schemeClr val="accent5">
                    <a:lumMod val="50000"/>
                  </a:schemeClr>
                </a:solidFill>
              </a:rPr>
              <a:t>Kod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406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590857" cy="973550"/>
          </a:xfrm>
        </p:spPr>
        <p:txBody>
          <a:bodyPr>
            <a:noAutofit/>
          </a:bodyPr>
          <a:lstStyle/>
          <a:p>
            <a:r>
              <a:rPr lang="en-GB" sz="3000" b="1" dirty="0"/>
              <a:t>AFER – </a:t>
            </a:r>
            <a:r>
              <a:rPr lang="en-GB" sz="3000" b="1" dirty="0" err="1"/>
              <a:t>Faurei</a:t>
            </a:r>
            <a:r>
              <a:rPr lang="en-GB" sz="3000" b="1" dirty="0"/>
              <a:t> </a:t>
            </a:r>
            <a:r>
              <a:rPr lang="tr-TR" sz="3000" b="1" dirty="0"/>
              <a:t>Testi </a:t>
            </a:r>
            <a:r>
              <a:rPr lang="en-GB" sz="3000" b="1" dirty="0"/>
              <a:t>(4)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6" y="3977296"/>
            <a:ext cx="3332676" cy="2796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28135" y="1451528"/>
            <a:ext cx="48785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Sonuçlar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dirty="0"/>
              <a:t>Virajların (</a:t>
            </a:r>
            <a:r>
              <a:rPr lang="tr-TR" dirty="0" err="1"/>
              <a:t>curves</a:t>
            </a:r>
            <a:r>
              <a:rPr lang="tr-TR" dirty="0"/>
              <a:t>) dizayn sürecinde kullanılabilir, bu bölgelerde davranışsal özellikler incelenebilir.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Zamanla, orantısız aşınma sonucunda yer değiştirme için optimal hız değişmektedir. Bu sistem ile yeni optimal hız bulunabilmektedir.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Sonuç olarak, sistem, düz hatta, makaslar &amp; </a:t>
            </a:r>
            <a:r>
              <a:rPr lang="tr-TR" dirty="0" err="1"/>
              <a:t>kruvazmanlarda</a:t>
            </a:r>
            <a:r>
              <a:rPr lang="tr-TR" dirty="0"/>
              <a:t> ve virajlarda izlemeye olanak sağlamaktadır.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/>
              <a:t>Bu sistem temas (seyir) teli ivmelenme izleme sistemi ile entegre edilebilmektedir.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2" y="1348703"/>
            <a:ext cx="3392310" cy="26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5825" y="1179161"/>
            <a:ext cx="1097600" cy="38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900" dirty="0">
                <a:solidFill>
                  <a:schemeClr val="accent5">
                    <a:lumMod val="75000"/>
                  </a:schemeClr>
                </a:solidFill>
              </a:rPr>
              <a:t>Kod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25" y="3854383"/>
            <a:ext cx="1097600" cy="38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900" dirty="0">
                <a:solidFill>
                  <a:schemeClr val="accent5">
                    <a:lumMod val="75000"/>
                  </a:schemeClr>
                </a:solidFill>
              </a:rPr>
              <a:t>Kod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 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30" y="280991"/>
            <a:ext cx="6626915" cy="805264"/>
          </a:xfrm>
        </p:spPr>
        <p:txBody>
          <a:bodyPr>
            <a:noAutofit/>
          </a:bodyPr>
          <a:lstStyle/>
          <a:p>
            <a:pPr lvl="0"/>
            <a:r>
              <a:rPr lang="tr-TR" sz="3200" b="1" dirty="0"/>
              <a:t>Geliştirilen sistemin tanıtımı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0" y="1663454"/>
            <a:ext cx="3440384" cy="24944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99244" y="1241825"/>
            <a:ext cx="4844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Araç, hat ve zemin arasındaki etkileşimin titreşim olarak görülmesidir. Bu aradaki etkileşim titreşim frekanslarını ve genliklerini etkileyebilir.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774" y="1294122"/>
            <a:ext cx="37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Sistem içerisindeki cihazlar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64" y="3476730"/>
            <a:ext cx="4965514" cy="2879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47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8942" y="377687"/>
            <a:ext cx="6070324" cy="640119"/>
          </a:xfrm>
        </p:spPr>
        <p:txBody>
          <a:bodyPr>
            <a:normAutofit/>
          </a:bodyPr>
          <a:lstStyle/>
          <a:p>
            <a:pPr lvl="0"/>
            <a:r>
              <a:rPr lang="tr-TR" sz="3200" b="1" dirty="0"/>
              <a:t>Sistemin avantajları </a:t>
            </a:r>
            <a:r>
              <a:rPr lang="en-US" sz="3200" b="1" dirty="0"/>
              <a:t>(1)</a:t>
            </a:r>
            <a:endParaRPr lang="en-GB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6627" y="1296537"/>
            <a:ext cx="8008723" cy="5146208"/>
          </a:xfrm>
        </p:spPr>
        <p:txBody>
          <a:bodyPr>
            <a:normAutofit/>
          </a:bodyPr>
          <a:lstStyle/>
          <a:p>
            <a:r>
              <a:rPr lang="tr-TR" sz="2400" dirty="0"/>
              <a:t>Geliştirilen sistemin düz hat, makas &amp; </a:t>
            </a:r>
            <a:r>
              <a:rPr lang="tr-TR" sz="2400" dirty="0" err="1"/>
              <a:t>kruvazmanlar</a:t>
            </a:r>
            <a:r>
              <a:rPr lang="tr-TR" sz="2400" dirty="0"/>
              <a:t> için kullanılabilmesi</a:t>
            </a:r>
          </a:p>
          <a:p>
            <a:r>
              <a:rPr lang="tr-TR" sz="2400" dirty="0"/>
              <a:t>Uzun süre  oluşan titreşimin izlenerek, sistemden alınan güncel veriler  ile geçmişte alınan veriler karşılaştırarak mevcut aşınma derecesi ve trendi hakkında bilgi vermesi</a:t>
            </a:r>
          </a:p>
          <a:p>
            <a:r>
              <a:rPr lang="tr-TR" sz="2400" dirty="0"/>
              <a:t>Dizayn aşamasında sistemin düşük maliyetli tasarlanabilmesi</a:t>
            </a:r>
          </a:p>
          <a:p>
            <a:r>
              <a:rPr lang="tr-TR" sz="2400" dirty="0"/>
              <a:t>Bakımın iyileştirilmesi, « talep» stratejisinin uygulanmasını desteklemesi</a:t>
            </a:r>
          </a:p>
          <a:p>
            <a:r>
              <a:rPr lang="tr-TR" sz="2400" dirty="0"/>
              <a:t>Kritik kusurların hızlı bir şekilde tespitinin sağlanması</a:t>
            </a:r>
          </a:p>
          <a:p>
            <a:r>
              <a:rPr lang="tr-TR" sz="2400" dirty="0"/>
              <a:t>Yeni hat dizaynlarının iyileştirilmesinde geçmiş ve karşılaştırmalı verilerin kullanılması</a:t>
            </a:r>
          </a:p>
          <a:p>
            <a:r>
              <a:rPr lang="tr-TR" sz="2400" dirty="0"/>
              <a:t>Hatta ait hassas bileşenler (travers, klips, conta vb.) için aşınma derecesini kısmen tespit etmesi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8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18052"/>
            <a:ext cx="6358559" cy="677572"/>
          </a:xfrm>
        </p:spPr>
        <p:txBody>
          <a:bodyPr>
            <a:normAutofit/>
          </a:bodyPr>
          <a:lstStyle/>
          <a:p>
            <a:pPr lvl="0"/>
            <a:r>
              <a:rPr lang="tr-TR" sz="3200" b="1" dirty="0"/>
              <a:t>Sistemin avantajları </a:t>
            </a:r>
            <a:r>
              <a:rPr lang="en-US" sz="3200" b="1" dirty="0"/>
              <a:t>(2)</a:t>
            </a:r>
            <a:endParaRPr lang="en-GB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6725" y="1276350"/>
            <a:ext cx="7494427" cy="24479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Teknik özellikleri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Kablosuz erişim</a:t>
            </a:r>
            <a:r>
              <a:rPr lang="en-US" sz="2000" dirty="0"/>
              <a:t>- </a:t>
            </a:r>
            <a:r>
              <a:rPr lang="tr-TR" sz="2000" dirty="0"/>
              <a:t>veri transferi; herhangi bir kablo kullanımına ihtiyaç duymaması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3 eksen içinde sadece tek ivmeölçerin kullanılması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Bağımsız ve otomatik  olması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Batarya ve fotovoltaik hücreler kullanarak ada </a:t>
            </a:r>
            <a:r>
              <a:rPr lang="tr-TR" sz="2000" dirty="0" err="1"/>
              <a:t>modunda</a:t>
            </a:r>
            <a:r>
              <a:rPr lang="tr-TR" sz="2000" dirty="0"/>
              <a:t> çalışması</a:t>
            </a:r>
          </a:p>
          <a:p>
            <a:pPr lvl="0">
              <a:spcBef>
                <a:spcPts val="600"/>
              </a:spcBef>
            </a:pPr>
            <a:r>
              <a:rPr lang="tr-TR" sz="2000" dirty="0"/>
              <a:t>Sert çevre koşullarında çalışması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6725" y="3724275"/>
            <a:ext cx="7788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Sistem Ayarları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/>
              <a:t>Tüm eksenler için ivmelenme değer örnek oranları</a:t>
            </a:r>
            <a:r>
              <a:rPr lang="en-GB" sz="2000" dirty="0"/>
              <a:t> 400 SPS</a:t>
            </a:r>
            <a:r>
              <a:rPr lang="tr-TR" sz="2000" dirty="0"/>
              <a:t>’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/>
              <a:t>İlk testler sonrasında ivmelenme ölçeği  tahta traversler için</a:t>
            </a:r>
            <a:r>
              <a:rPr lang="en-GB" sz="2000" dirty="0"/>
              <a:t> +/- 8g, </a:t>
            </a:r>
            <a:r>
              <a:rPr lang="tr-TR" sz="2000" dirty="0"/>
              <a:t>ve beton traversler için </a:t>
            </a:r>
            <a:r>
              <a:rPr lang="en-GB" sz="2000" dirty="0"/>
              <a:t>+/- 4g</a:t>
            </a:r>
            <a:r>
              <a:rPr lang="tr-TR" sz="2000" dirty="0"/>
              <a:t> olarak kararlaştırılmıştır.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 err="1"/>
              <a:t>Sensörler</a:t>
            </a:r>
            <a:r>
              <a:rPr lang="tr-TR" sz="2000" dirty="0"/>
              <a:t>, kendi hafızalarında verileri tutmakta ve titreşim verisinin belirlenen eşik değerinin altında kalması durumunda iletilmektedir.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000" dirty="0"/>
              <a:t>Verilerin alınması için tetikleyici eşik </a:t>
            </a:r>
            <a:r>
              <a:rPr lang="en-GB" sz="2000" dirty="0"/>
              <a:t>+/- 2.5g</a:t>
            </a:r>
            <a:r>
              <a:rPr lang="tr-TR" sz="2000" dirty="0"/>
              <a:t> olarak kararlaştırılmıştır.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8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457950" cy="973550"/>
          </a:xfrm>
        </p:spPr>
        <p:txBody>
          <a:bodyPr>
            <a:normAutofit/>
          </a:bodyPr>
          <a:lstStyle/>
          <a:p>
            <a:r>
              <a:rPr lang="tr-TR" sz="3200" b="1" dirty="0"/>
              <a:t>Süreç sonrası fonksiyonlar </a:t>
            </a:r>
            <a:r>
              <a:rPr lang="en-US" sz="3200" b="1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562856"/>
            <a:ext cx="8038272" cy="1490869"/>
          </a:xfrm>
        </p:spPr>
        <p:txBody>
          <a:bodyPr>
            <a:noAutofit/>
          </a:bodyPr>
          <a:lstStyle/>
          <a:p>
            <a:r>
              <a:rPr lang="tr-TR" sz="2400" dirty="0"/>
              <a:t>İvme genlikleri, 3 eksen üzerinde; zaman bazlı</a:t>
            </a:r>
          </a:p>
          <a:p>
            <a:r>
              <a:rPr lang="tr-TR" sz="2400" dirty="0"/>
              <a:t>İvme genliklerinin detaylandırılması; daha kısıtlı zaman süreci</a:t>
            </a:r>
          </a:p>
          <a:p>
            <a:r>
              <a:rPr lang="tr-TR" sz="2400" dirty="0"/>
              <a:t>İvmelenme değerleri için 3 eksen üzerinde dağılım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2" y="3517016"/>
            <a:ext cx="2872408" cy="237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09" y="3517016"/>
            <a:ext cx="2781106" cy="230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15" y="3517016"/>
            <a:ext cx="3154118" cy="2376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5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5195680" cy="973550"/>
          </a:xfrm>
        </p:spPr>
        <p:txBody>
          <a:bodyPr>
            <a:normAutofit/>
          </a:bodyPr>
          <a:lstStyle/>
          <a:p>
            <a:r>
              <a:rPr lang="tr-TR" sz="3200" b="1" dirty="0"/>
              <a:t>Süreç sonrası fonksiyonlar</a:t>
            </a:r>
            <a:r>
              <a:rPr lang="en-US" sz="3200" b="1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1140094"/>
            <a:ext cx="6398315" cy="838807"/>
          </a:xfrm>
        </p:spPr>
        <p:txBody>
          <a:bodyPr>
            <a:noAutofit/>
          </a:bodyPr>
          <a:lstStyle/>
          <a:p>
            <a:r>
              <a:rPr lang="tr-TR" sz="2000" dirty="0"/>
              <a:t>Yer değiştirme spektrumu, lineer ve logaritmik ölçekte</a:t>
            </a:r>
          </a:p>
          <a:p>
            <a:r>
              <a:rPr lang="tr-TR" sz="2000" dirty="0"/>
              <a:t>Tüm eksenlerde enerji spektrumu; lineer ve logaritmik ölçekte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2074772"/>
            <a:ext cx="2773993" cy="235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93" y="2163127"/>
            <a:ext cx="3246485" cy="210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3" y="4410603"/>
            <a:ext cx="2999116" cy="219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12" y="4385888"/>
            <a:ext cx="3167966" cy="221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79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45380"/>
            <a:ext cx="6569592" cy="973550"/>
          </a:xfrm>
        </p:spPr>
        <p:txBody>
          <a:bodyPr>
            <a:noAutofit/>
          </a:bodyPr>
          <a:lstStyle/>
          <a:p>
            <a:r>
              <a:rPr lang="en-GB" sz="3000" b="1" dirty="0"/>
              <a:t>RCCF – Brasov </a:t>
            </a:r>
            <a:r>
              <a:rPr lang="tr-TR" sz="3000" b="1" dirty="0"/>
              <a:t>Testi </a:t>
            </a:r>
            <a:r>
              <a:rPr lang="en-GB" sz="3000" b="1" dirty="0"/>
              <a:t>(1)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83499" y="1396721"/>
            <a:ext cx="3822770" cy="1165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 RCCF Brasov</a:t>
            </a:r>
            <a:r>
              <a:rPr lang="tr-TR" sz="2200" dirty="0">
                <a:solidFill>
                  <a:schemeClr val="accent5">
                    <a:lumMod val="50000"/>
                  </a:schemeClr>
                </a:solidFill>
              </a:rPr>
              <a:t> test sahasında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tr-TR" sz="2200" dirty="0">
                <a:solidFill>
                  <a:schemeClr val="accent5">
                    <a:lumMod val="50000"/>
                  </a:schemeClr>
                </a:solidFill>
              </a:rPr>
              <a:t> makas &amp; </a:t>
            </a:r>
            <a:r>
              <a:rPr lang="tr-TR" sz="2200" dirty="0" err="1">
                <a:solidFill>
                  <a:schemeClr val="accent5">
                    <a:lumMod val="50000"/>
                  </a:schemeClr>
                </a:solidFill>
              </a:rPr>
              <a:t>kruvazmanlarda</a:t>
            </a:r>
            <a:r>
              <a:rPr lang="tr-TR" sz="2200" dirty="0">
                <a:solidFill>
                  <a:schemeClr val="accent5">
                    <a:lumMod val="50000"/>
                  </a:schemeClr>
                </a:solidFill>
              </a:rPr>
              <a:t> iki adet ivmeölçer kullanılmıştır.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7" y="1396719"/>
            <a:ext cx="4410002" cy="248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6" y="4055970"/>
            <a:ext cx="4410003" cy="248294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4883499" y="4129873"/>
            <a:ext cx="3965122" cy="12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err="1">
                <a:solidFill>
                  <a:schemeClr val="accent5">
                    <a:lumMod val="50000"/>
                  </a:schemeClr>
                </a:solidFill>
              </a:rPr>
              <a:t>Sensör</a:t>
            </a:r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 cihazları için hızlı çözümler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ikinci çözüm olarak mekanik klipsler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359004" cy="973550"/>
          </a:xfrm>
        </p:spPr>
        <p:txBody>
          <a:bodyPr>
            <a:normAutofit/>
          </a:bodyPr>
          <a:lstStyle/>
          <a:p>
            <a:r>
              <a:rPr lang="en-GB" sz="3000" b="1" dirty="0"/>
              <a:t>RCCF – Brasov </a:t>
            </a:r>
            <a:r>
              <a:rPr lang="tr-TR" sz="3000" b="1" dirty="0"/>
              <a:t>Testi </a:t>
            </a:r>
            <a:r>
              <a:rPr lang="en-GB" sz="3000" b="1" dirty="0"/>
              <a:t>(2)</a:t>
            </a:r>
            <a:endParaRPr lang="sl-SI" sz="3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0127" y="1276137"/>
            <a:ext cx="5026578" cy="50241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İvmelenme kayıtlarının sırası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6" y="2528221"/>
            <a:ext cx="3981605" cy="298764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95" y="2498940"/>
            <a:ext cx="4561951" cy="30169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877329" y="1946278"/>
            <a:ext cx="2733152" cy="384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Zaman bazlı ivmelenme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grada vsebine 2"/>
          <p:cNvSpPr txBox="1">
            <a:spLocks/>
          </p:cNvSpPr>
          <p:nvPr/>
        </p:nvSpPr>
        <p:spPr>
          <a:xfrm>
            <a:off x="4781388" y="1958634"/>
            <a:ext cx="3832818" cy="475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3 eksenli yer değiştirme spektrumu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3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427243" cy="973550"/>
          </a:xfrm>
        </p:spPr>
        <p:txBody>
          <a:bodyPr>
            <a:normAutofit/>
          </a:bodyPr>
          <a:lstStyle/>
          <a:p>
            <a:r>
              <a:rPr lang="tr-TR" sz="3000" b="1" dirty="0"/>
              <a:t>TCDD – Türkiye Testi  (1)</a:t>
            </a:r>
            <a:endParaRPr lang="tr-TR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2900" y="1257082"/>
            <a:ext cx="7614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Çift taraflı yapıştırıcı kullanarak </a:t>
            </a:r>
            <a:r>
              <a:rPr lang="tr-TR" sz="2000" dirty="0" err="1"/>
              <a:t>sensörlerin</a:t>
            </a:r>
            <a:r>
              <a:rPr lang="tr-TR" sz="2000" dirty="0"/>
              <a:t> raya yapıştırılması sağlanmıştır.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051222"/>
            <a:ext cx="4838576" cy="30351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800" y="2358991"/>
            <a:ext cx="3600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Ağır ray tipi</a:t>
            </a:r>
            <a:r>
              <a:rPr lang="en-GB" sz="2000" dirty="0"/>
              <a:t>: 60Kg/ml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Test alanında beton traversler yer almaktadır ve </a:t>
            </a:r>
            <a:r>
              <a:rPr lang="tr-TR" sz="2000" dirty="0" err="1"/>
              <a:t>sensörler</a:t>
            </a:r>
            <a:r>
              <a:rPr lang="tr-TR" sz="2000" dirty="0"/>
              <a:t> rayın ayak kısmına yerleştirilmiştir.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Yük trenleri gözlemlenmiştir.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Hız: 59 km/</a:t>
            </a:r>
            <a:r>
              <a:rPr lang="tr-TR" sz="2000" dirty="0" err="1"/>
              <a:t>sa</a:t>
            </a:r>
            <a:r>
              <a:rPr lang="tr-TR" sz="2000" dirty="0"/>
              <a:t> altında olup, RCFF gerçekleştirilen test ile benzer özellikler taşımaktadır.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300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688</Words>
  <Application>Microsoft Office PowerPoint</Application>
  <PresentationFormat>Ekran Gösterisi (4:3)</PresentationFormat>
  <Paragraphs>119</Paragraphs>
  <Slides>14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Düz hatlar, makaslar &amp; kruvazmanlar  için ivmelenme izleme sistemi </vt:lpstr>
      <vt:lpstr>Geliştirilen sistemin tanıtımı</vt:lpstr>
      <vt:lpstr>Sistemin avantajları (1)</vt:lpstr>
      <vt:lpstr>Sistemin avantajları (2)</vt:lpstr>
      <vt:lpstr>Süreç sonrası fonksiyonlar (1)</vt:lpstr>
      <vt:lpstr>Süreç sonrası fonksiyonlar(2)</vt:lpstr>
      <vt:lpstr>RCCF – Brasov Testi (1)</vt:lpstr>
      <vt:lpstr>RCCF – Brasov Testi (2)</vt:lpstr>
      <vt:lpstr>TCDD – Türkiye Testi  (1)</vt:lpstr>
      <vt:lpstr>TCDD – Türkiye Testi (2)</vt:lpstr>
      <vt:lpstr>AFER – Faurei Testi (1)</vt:lpstr>
      <vt:lpstr>AFER – Faurei Testi (2)</vt:lpstr>
      <vt:lpstr>AFER – Faurei Testi (3)</vt:lpstr>
      <vt:lpstr>AFER – Faurei Testi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Paragreen</dc:creator>
  <cp:lastModifiedBy>User</cp:lastModifiedBy>
  <cp:revision>58</cp:revision>
  <dcterms:created xsi:type="dcterms:W3CDTF">2015-06-02T18:25:02Z</dcterms:created>
  <dcterms:modified xsi:type="dcterms:W3CDTF">2018-06-11T09:00:04Z</dcterms:modified>
</cp:coreProperties>
</file>