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7"/>
  </p:notesMasterIdLst>
  <p:handoutMasterIdLst>
    <p:handoutMasterId r:id="rId18"/>
  </p:handoutMasterIdLst>
  <p:sldIdLst>
    <p:sldId id="258" r:id="rId3"/>
    <p:sldId id="259" r:id="rId4"/>
    <p:sldId id="313" r:id="rId5"/>
    <p:sldId id="316" r:id="rId6"/>
    <p:sldId id="263" r:id="rId7"/>
    <p:sldId id="314" r:id="rId8"/>
    <p:sldId id="317" r:id="rId9"/>
    <p:sldId id="321" r:id="rId10"/>
    <p:sldId id="318" r:id="rId11"/>
    <p:sldId id="315" r:id="rId12"/>
    <p:sldId id="319" r:id="rId13"/>
    <p:sldId id="272" r:id="rId14"/>
    <p:sldId id="320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78C"/>
    <a:srgbClr val="99BEEF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8" autoAdjust="0"/>
    <p:restoredTop sz="80570" autoAdjust="0"/>
  </p:normalViewPr>
  <p:slideViewPr>
    <p:cSldViewPr snapToGrid="0">
      <p:cViewPr varScale="1">
        <p:scale>
          <a:sx n="63" d="100"/>
          <a:sy n="63" d="100"/>
        </p:scale>
        <p:origin x="14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29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49AF2-BD5A-47CE-B087-F20F29C9FA18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9B90D-113F-4387-872F-E54E222B68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44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E3748-3205-4098-AA8F-6FC89FA519F2}" type="datetimeFigureOut">
              <a:rPr lang="sl-SI" smtClean="0"/>
              <a:pPr/>
              <a:t>11. 06. 2018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F48EE-2250-46E8-A387-99AC69C4B45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235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F48EE-2250-46E8-A387-99AC69C4B453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9886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b="0" i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14FA-D37D-4D35-8EC7-A77E992DC755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2133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b="0" i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14FA-D37D-4D35-8EC7-A77E992DC755}" type="slidenum">
              <a:rPr lang="sl-SI" smtClean="0"/>
              <a:pPr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2133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b="0" i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14FA-D37D-4D35-8EC7-A77E992DC755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2133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b="0" i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14FA-D37D-4D35-8EC7-A77E992DC755}" type="slidenum">
              <a:rPr lang="sl-SI" smtClean="0"/>
              <a:pPr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2133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F48EE-2250-46E8-A387-99AC69C4B453}" type="slidenum">
              <a:rPr lang="sl-SI" smtClean="0"/>
              <a:pPr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70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>
              <a:solidFill>
                <a:srgbClr val="FF0000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14FA-D37D-4D35-8EC7-A77E992DC755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954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F48EE-2250-46E8-A387-99AC69C4B453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805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F48EE-2250-46E8-A387-99AC69C4B453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805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F48EE-2250-46E8-A387-99AC69C4B453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5452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b="0" i="0" dirty="0">
              <a:solidFill>
                <a:srgbClr val="FF0000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14FA-D37D-4D35-8EC7-A77E992DC755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2133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b="0" i="0" dirty="0">
              <a:solidFill>
                <a:srgbClr val="FF0000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14FA-D37D-4D35-8EC7-A77E992DC755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2133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b="0" i="0" dirty="0">
              <a:solidFill>
                <a:srgbClr val="FF0000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14FA-D37D-4D35-8EC7-A77E992DC755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2133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b="0" i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14FA-D37D-4D35-8EC7-A77E992DC755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213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D6A8-5BF4-4034-86AD-726D6140DE0E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2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027"/>
            <a:ext cx="7886700" cy="9735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D6A8-5BF4-4034-86AD-726D6140DE0E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D6A8-5BF4-4034-86AD-726D6140DE0E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61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D6A8-5BF4-4034-86AD-726D6140DE0E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18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589"/>
            <a:ext cx="7886700" cy="987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763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1" y="22002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3763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2002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D6A8-5BF4-4034-86AD-726D6140DE0E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9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D6A8-5BF4-4034-86AD-726D6140DE0E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9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24914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491409"/>
            <a:ext cx="9144000" cy="2040834"/>
          </a:xfrm>
          <a:prstGeom prst="rect">
            <a:avLst/>
          </a:prstGeom>
          <a:solidFill>
            <a:srgbClr val="1547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743199"/>
            <a:ext cx="6858000" cy="766763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6254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Meeting, Venue - Date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8F06-DD92-482C-A270-584C9B24FCBB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75DF-3934-45B4-896A-016E6792135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09" y="5044386"/>
            <a:ext cx="1657436" cy="1126159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28650" y="4770438"/>
            <a:ext cx="3943350" cy="5636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Forename FAMILY NAME</a:t>
            </a:r>
            <a:endParaRPr lang="en-GB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628650" y="5369132"/>
            <a:ext cx="1227138" cy="874713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GB" dirty="0"/>
              <a:t>Own company logo</a:t>
            </a:r>
          </a:p>
        </p:txBody>
      </p:sp>
      <p:pic>
        <p:nvPicPr>
          <p:cNvPr id="14" name="Image 13" descr="netirail_logo_tx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79130" y="327540"/>
            <a:ext cx="4990488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5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6586"/>
            <a:ext cx="6792567" cy="893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11965"/>
            <a:ext cx="7886700" cy="4864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5D6A8-5BF4-4034-86AD-726D6140DE0E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Meeting/Event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1860C-01DE-4564-9AEE-30F38CA448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97" y="700788"/>
            <a:ext cx="767498" cy="52148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0" y="1151045"/>
            <a:ext cx="7968343" cy="8284"/>
          </a:xfrm>
          <a:prstGeom prst="line">
            <a:avLst/>
          </a:prstGeom>
          <a:ln w="66675">
            <a:gradFill flip="none" rotWithShape="1">
              <a:gsLst>
                <a:gs pos="0">
                  <a:srgbClr val="15478C"/>
                </a:gs>
                <a:gs pos="100000">
                  <a:srgbClr val="99BEE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04" y="126586"/>
            <a:ext cx="1615591" cy="48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7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8F06-DD92-482C-A270-584C9B24FCBB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C75DF-3934-45B4-896A-016E679213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02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6581" y="2881810"/>
            <a:ext cx="9144000" cy="766763"/>
          </a:xfrm>
        </p:spPr>
        <p:txBody>
          <a:bodyPr>
            <a:normAutofit fontScale="90000"/>
          </a:bodyPr>
          <a:lstStyle/>
          <a:p>
            <a:r>
              <a:rPr lang="tr-TR" dirty="0"/>
              <a:t>Slovenya’da gerçekleştirilen </a:t>
            </a:r>
            <a:br>
              <a:rPr lang="tr-TR" dirty="0"/>
            </a:br>
            <a:r>
              <a:rPr lang="tr-TR" dirty="0"/>
              <a:t>dinamik ölçümler</a:t>
            </a:r>
            <a:endParaRPr lang="en-GB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467833" y="3602038"/>
            <a:ext cx="8261497" cy="625405"/>
          </a:xfrm>
        </p:spPr>
        <p:txBody>
          <a:bodyPr>
            <a:normAutofit/>
          </a:bodyPr>
          <a:lstStyle/>
          <a:p>
            <a:r>
              <a:rPr lang="en-GB" dirty="0" err="1"/>
              <a:t>NeTIRail</a:t>
            </a:r>
            <a:r>
              <a:rPr lang="en-GB" dirty="0"/>
              <a:t>-INFRA </a:t>
            </a:r>
            <a:r>
              <a:rPr lang="tr-TR" dirty="0"/>
              <a:t>Bilgilendirme Toplantısı</a:t>
            </a:r>
            <a:r>
              <a:rPr lang="en-GB" dirty="0"/>
              <a:t>, </a:t>
            </a:r>
            <a:r>
              <a:rPr lang="tr-TR" dirty="0"/>
              <a:t>Ankara, Türkiye</a:t>
            </a:r>
            <a:endParaRPr lang="en-GB" dirty="0"/>
          </a:p>
          <a:p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F8A117-EF1B-4651-9DFB-B99EEBD3D8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660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/>
              <a:t>Geometry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935824" y="1488557"/>
            <a:ext cx="3069952" cy="4921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 – Stab</a:t>
            </a:r>
            <a:r>
              <a:rPr lang="tr-TR" sz="2400" dirty="0" err="1"/>
              <a:t>ilite</a:t>
            </a:r>
            <a:r>
              <a:rPr lang="en-GB" sz="2400" dirty="0"/>
              <a:t> (</a:t>
            </a:r>
            <a:r>
              <a:rPr lang="tr-TR" sz="2400" dirty="0"/>
              <a:t>sol ve sağ ray</a:t>
            </a:r>
            <a:r>
              <a:rPr lang="en-GB" sz="2400" dirty="0"/>
              <a:t>)</a:t>
            </a:r>
            <a:endParaRPr lang="sl-SI" sz="2400" dirty="0"/>
          </a:p>
          <a:p>
            <a:pPr marL="0" indent="0">
              <a:buNone/>
            </a:pPr>
            <a:r>
              <a:rPr lang="en-GB" sz="2400" dirty="0"/>
              <a:t>B – </a:t>
            </a:r>
            <a:r>
              <a:rPr lang="tr-TR" sz="2400" dirty="0"/>
              <a:t>Burulma</a:t>
            </a:r>
            <a:endParaRPr lang="sl-SI" sz="2400" dirty="0"/>
          </a:p>
          <a:p>
            <a:pPr marL="0" indent="0">
              <a:buNone/>
            </a:pPr>
            <a:r>
              <a:rPr lang="en-GB" sz="2400" dirty="0"/>
              <a:t>C – </a:t>
            </a:r>
            <a:r>
              <a:rPr lang="tr-TR" sz="2400" dirty="0"/>
              <a:t>Eğim</a:t>
            </a:r>
            <a:endParaRPr lang="sl-SI" sz="2400" dirty="0"/>
          </a:p>
          <a:p>
            <a:pPr marL="0" indent="0">
              <a:buNone/>
            </a:pPr>
            <a:r>
              <a:rPr lang="en-GB" sz="2400" dirty="0"/>
              <a:t>D – </a:t>
            </a:r>
            <a:r>
              <a:rPr lang="tr-TR" sz="2400" dirty="0"/>
              <a:t>Yön</a:t>
            </a:r>
            <a:r>
              <a:rPr lang="en-GB" sz="2400" dirty="0"/>
              <a:t> (</a:t>
            </a:r>
            <a:r>
              <a:rPr lang="tr-TR" sz="2400" dirty="0"/>
              <a:t>sol ve sağ ray</a:t>
            </a:r>
            <a:r>
              <a:rPr lang="en-GB" sz="2400" dirty="0"/>
              <a:t>)</a:t>
            </a:r>
            <a:endParaRPr lang="sl-SI" sz="2400" dirty="0"/>
          </a:p>
          <a:p>
            <a:pPr marL="0" indent="0">
              <a:buNone/>
            </a:pPr>
            <a:r>
              <a:rPr lang="en-GB" sz="2400" dirty="0"/>
              <a:t>E – </a:t>
            </a:r>
            <a:r>
              <a:rPr lang="tr-TR" sz="2400" dirty="0"/>
              <a:t>Düşey ivmelenme</a:t>
            </a:r>
            <a:endParaRPr lang="sl-SI" sz="2400" dirty="0"/>
          </a:p>
          <a:p>
            <a:pPr marL="0" indent="0">
              <a:buNone/>
            </a:pPr>
            <a:r>
              <a:rPr lang="en-GB" sz="2400" dirty="0"/>
              <a:t>F – </a:t>
            </a:r>
            <a:r>
              <a:rPr lang="tr-TR" sz="2400" dirty="0"/>
              <a:t>Yatay ivmelenme</a:t>
            </a:r>
            <a:endParaRPr lang="sl-SI" sz="2400" dirty="0"/>
          </a:p>
          <a:p>
            <a:pPr marL="0" indent="0">
              <a:buNone/>
            </a:pPr>
            <a:r>
              <a:rPr lang="en-GB" sz="2400" dirty="0"/>
              <a:t>G – </a:t>
            </a:r>
            <a:r>
              <a:rPr lang="tr-TR" sz="2400" dirty="0"/>
              <a:t>Uzunlamasına profil</a:t>
            </a:r>
            <a:endParaRPr lang="sl-SI" sz="2400" dirty="0"/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/>
          <p:nvPr/>
        </p:nvPicPr>
        <p:blipFill rotWithShape="1">
          <a:blip r:embed="rId3"/>
          <a:srcRect l="14617" t="11765" r="66182" b="3831"/>
          <a:stretch/>
        </p:blipFill>
        <p:spPr bwMode="auto">
          <a:xfrm>
            <a:off x="0" y="-1"/>
            <a:ext cx="5935824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7178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Ondülasyon</a:t>
            </a:r>
            <a:r>
              <a:rPr lang="sl-SI" dirty="0"/>
              <a:t>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28650" y="1311965"/>
            <a:ext cx="7886700" cy="5098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Dinamik &amp; </a:t>
            </a:r>
            <a:r>
              <a:rPr lang="tr-TR" b="1" dirty="0" err="1"/>
              <a:t>Ondülasyon</a:t>
            </a:r>
            <a:r>
              <a:rPr lang="tr-TR" b="1" dirty="0"/>
              <a:t> ölçümler</a:t>
            </a:r>
            <a:endParaRPr lang="sl-SI" b="1" dirty="0"/>
          </a:p>
          <a:p>
            <a:r>
              <a:rPr lang="tr-TR" dirty="0"/>
              <a:t>Düşey ivmelenme ve hat </a:t>
            </a:r>
            <a:r>
              <a:rPr lang="tr-TR" dirty="0" err="1"/>
              <a:t>stabilitesi</a:t>
            </a:r>
            <a:r>
              <a:rPr lang="tr-TR" dirty="0"/>
              <a:t> arasındaki korelasyon</a:t>
            </a:r>
            <a:r>
              <a:rPr lang="en-GB" dirty="0"/>
              <a:t> </a:t>
            </a:r>
            <a:endParaRPr lang="sl-SI" dirty="0"/>
          </a:p>
          <a:p>
            <a:r>
              <a:rPr lang="tr-TR" dirty="0">
                <a:solidFill>
                  <a:srgbClr val="FF0000"/>
                </a:solidFill>
              </a:rPr>
              <a:t>Düşey ivmelenme</a:t>
            </a:r>
            <a:r>
              <a:rPr lang="sl-SI" dirty="0">
                <a:solidFill>
                  <a:srgbClr val="FF0000"/>
                </a:solidFill>
              </a:rPr>
              <a:t>: </a:t>
            </a:r>
            <a:r>
              <a:rPr lang="tr-TR" dirty="0" err="1">
                <a:solidFill>
                  <a:srgbClr val="FF0000"/>
                </a:solidFill>
              </a:rPr>
              <a:t>Stabilite</a:t>
            </a:r>
            <a:endParaRPr lang="sl-SI" dirty="0">
              <a:solidFill>
                <a:srgbClr val="FF0000"/>
              </a:solidFill>
            </a:endParaRPr>
          </a:p>
          <a:p>
            <a:endParaRPr lang="sl-SI" dirty="0">
              <a:solidFill>
                <a:srgbClr val="FF0000"/>
              </a:solidFill>
            </a:endParaRPr>
          </a:p>
          <a:p>
            <a:r>
              <a:rPr lang="tr-TR" dirty="0" err="1"/>
              <a:t>Ondülasyonlu</a:t>
            </a:r>
            <a:r>
              <a:rPr lang="tr-TR" dirty="0"/>
              <a:t> hat kesimleri, sağ ve sol rayda</a:t>
            </a:r>
            <a:endParaRPr lang="sl-SI" dirty="0"/>
          </a:p>
          <a:p>
            <a:r>
              <a:rPr lang="tr-TR" dirty="0" err="1">
                <a:solidFill>
                  <a:srgbClr val="00B050"/>
                </a:solidFill>
              </a:rPr>
              <a:t>Ondülasyon</a:t>
            </a:r>
            <a:r>
              <a:rPr lang="sl-SI" dirty="0">
                <a:solidFill>
                  <a:srgbClr val="00B050"/>
                </a:solidFill>
              </a:rPr>
              <a:t> : </a:t>
            </a:r>
            <a:r>
              <a:rPr lang="tr-TR" dirty="0">
                <a:solidFill>
                  <a:srgbClr val="00B050"/>
                </a:solidFill>
              </a:rPr>
              <a:t>düşey ivmelenmede sinyal yoğunluğunda fazla fark – </a:t>
            </a:r>
            <a:r>
              <a:rPr lang="tr-TR" sz="2400" i="1" dirty="0">
                <a:solidFill>
                  <a:srgbClr val="00B050"/>
                </a:solidFill>
              </a:rPr>
              <a:t>Yüksek ve düşük frekanstaki </a:t>
            </a:r>
            <a:r>
              <a:rPr lang="tr-TR" sz="2400" i="1" dirty="0" err="1">
                <a:solidFill>
                  <a:srgbClr val="00B050"/>
                </a:solidFill>
              </a:rPr>
              <a:t>sensörler</a:t>
            </a:r>
            <a:r>
              <a:rPr lang="tr-TR" sz="2400" i="1" dirty="0">
                <a:solidFill>
                  <a:srgbClr val="00B050"/>
                </a:solidFill>
              </a:rPr>
              <a:t> arasında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060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/>
              <a:t>Corrugation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696658" y="1446029"/>
            <a:ext cx="3255956" cy="496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 – </a:t>
            </a:r>
            <a:r>
              <a:rPr lang="tr-TR" sz="2400" dirty="0" err="1"/>
              <a:t>Ondülasyon</a:t>
            </a:r>
            <a:r>
              <a:rPr lang="tr-TR" sz="2400" dirty="0"/>
              <a:t> Yok</a:t>
            </a:r>
            <a:endParaRPr lang="sl-SI" sz="2400" dirty="0"/>
          </a:p>
          <a:p>
            <a:pPr marL="0" indent="0">
              <a:buNone/>
            </a:pPr>
            <a:r>
              <a:rPr lang="en-GB" sz="2400" dirty="0"/>
              <a:t>B – </a:t>
            </a:r>
            <a:r>
              <a:rPr lang="tr-TR" sz="2400" dirty="0"/>
              <a:t>Sağ raydaki </a:t>
            </a:r>
            <a:r>
              <a:rPr lang="tr-TR" sz="2400" dirty="0" err="1"/>
              <a:t>ondülasyon</a:t>
            </a:r>
            <a:endParaRPr lang="sl-SI" sz="2400" dirty="0"/>
          </a:p>
          <a:p>
            <a:pPr marL="0" indent="0">
              <a:buNone/>
            </a:pPr>
            <a:r>
              <a:rPr lang="en-GB" sz="2400" dirty="0"/>
              <a:t>C – </a:t>
            </a:r>
            <a:r>
              <a:rPr lang="tr-TR" sz="2400" dirty="0"/>
              <a:t>Sol raydaki </a:t>
            </a:r>
            <a:r>
              <a:rPr lang="tr-TR" sz="2400" dirty="0" err="1"/>
              <a:t>ondülasyon</a:t>
            </a:r>
            <a:endParaRPr lang="sl-SI" sz="2400" dirty="0"/>
          </a:p>
          <a:p>
            <a:pPr marL="0" indent="0">
              <a:buNone/>
            </a:pPr>
            <a:r>
              <a:rPr lang="en-GB" sz="2400" dirty="0"/>
              <a:t>D – </a:t>
            </a:r>
            <a:r>
              <a:rPr lang="tr-TR" sz="2400" dirty="0"/>
              <a:t>Düşey ivmelenme</a:t>
            </a:r>
            <a:endParaRPr lang="sl-SI" sz="2400" dirty="0"/>
          </a:p>
          <a:p>
            <a:pPr marL="0" indent="0">
              <a:buNone/>
            </a:pPr>
            <a:r>
              <a:rPr lang="en-GB" sz="2400" dirty="0"/>
              <a:t>E – </a:t>
            </a:r>
            <a:r>
              <a:rPr lang="tr-TR" sz="2400" dirty="0"/>
              <a:t> Yüksek ve düşük frekanslardaki düşey ivmelenme arasındaki fark</a:t>
            </a:r>
            <a:endParaRPr lang="sl-SI" sz="2400" dirty="0"/>
          </a:p>
          <a:p>
            <a:pPr marL="0" indent="0">
              <a:buNone/>
            </a:pPr>
            <a:r>
              <a:rPr lang="en-GB" sz="2400" dirty="0"/>
              <a:t>F - </a:t>
            </a:r>
            <a:r>
              <a:rPr lang="tr-TR" sz="2400" dirty="0" err="1"/>
              <a:t>Stabilite</a:t>
            </a:r>
            <a:endParaRPr lang="sl-SI" sz="2400" dirty="0"/>
          </a:p>
          <a:p>
            <a:pPr marL="0" indent="0">
              <a:buNone/>
            </a:pPr>
            <a:r>
              <a:rPr lang="en-GB" sz="2400" dirty="0"/>
              <a:t>G – </a:t>
            </a:r>
            <a:r>
              <a:rPr lang="tr-TR" sz="2400" dirty="0"/>
              <a:t>Uzunlamasına profil</a:t>
            </a:r>
            <a:endParaRPr lang="sl-SI" sz="2400" dirty="0"/>
          </a:p>
        </p:txBody>
      </p:sp>
      <p:pic>
        <p:nvPicPr>
          <p:cNvPr id="4" name="Slika 3"/>
          <p:cNvPicPr/>
          <p:nvPr/>
        </p:nvPicPr>
        <p:blipFill rotWithShape="1">
          <a:blip r:embed="rId3"/>
          <a:srcRect l="14949" t="11223" r="65691" b="3700"/>
          <a:stretch/>
        </p:blipFill>
        <p:spPr bwMode="auto">
          <a:xfrm>
            <a:off x="-797" y="0"/>
            <a:ext cx="5697456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109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Ondülasyon</a:t>
            </a:r>
            <a:r>
              <a:rPr lang="sl-SI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28650" y="1311965"/>
            <a:ext cx="7886700" cy="5098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Dinamik &amp; </a:t>
            </a:r>
            <a:r>
              <a:rPr lang="tr-TR" b="1" dirty="0" err="1"/>
              <a:t>Ondülasyon</a:t>
            </a:r>
            <a:r>
              <a:rPr lang="tr-TR" b="1" dirty="0"/>
              <a:t> ölçümlerinin karşılaştırılması</a:t>
            </a:r>
            <a:endParaRPr lang="sl-SI" b="1" dirty="0"/>
          </a:p>
          <a:p>
            <a:pPr marL="0" indent="0">
              <a:buNone/>
            </a:pPr>
            <a:endParaRPr lang="sl-SI" b="1" dirty="0"/>
          </a:p>
        </p:txBody>
      </p:sp>
      <p:pic>
        <p:nvPicPr>
          <p:cNvPr id="4" name="Slika 3"/>
          <p:cNvPicPr/>
          <p:nvPr/>
        </p:nvPicPr>
        <p:blipFill rotWithShape="1">
          <a:blip r:embed="rId3"/>
          <a:srcRect l="15060" t="14263" r="66048" b="41231"/>
          <a:stretch/>
        </p:blipFill>
        <p:spPr bwMode="auto">
          <a:xfrm>
            <a:off x="1010089" y="1786270"/>
            <a:ext cx="7208873" cy="48378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7198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tr-TR" dirty="0"/>
              <a:t> Dinamik ve geometrik parametreler arasında korelasyonda yüksek güvenilirlik </a:t>
            </a:r>
          </a:p>
          <a:p>
            <a:pPr fontAlgn="ctr"/>
            <a:r>
              <a:rPr lang="tr-TR" u="sng" dirty="0"/>
              <a:t>Dinamik düşey parametreler ile birlikte </a:t>
            </a:r>
            <a:r>
              <a:rPr lang="tr-TR" u="sng" dirty="0" err="1"/>
              <a:t>ondülasyon</a:t>
            </a:r>
            <a:r>
              <a:rPr lang="tr-TR" u="sng" dirty="0"/>
              <a:t> için korelasyon, belirgin olmamakla birlikte</a:t>
            </a:r>
            <a:r>
              <a:rPr lang="sl-SI" dirty="0"/>
              <a:t>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Ondülasyon</a:t>
            </a:r>
            <a:r>
              <a:rPr lang="tr-TR" dirty="0">
                <a:sym typeface="Wingdings" panose="05000000000000000000" pitchFamily="2" charset="2"/>
              </a:rPr>
              <a:t> formasyonuna yaklaşmak için </a:t>
            </a:r>
            <a:r>
              <a:rPr lang="tr-TR" dirty="0" err="1">
                <a:sym typeface="Wingdings" panose="05000000000000000000" pitchFamily="2" charset="2"/>
              </a:rPr>
              <a:t>sensörlerin</a:t>
            </a:r>
            <a:r>
              <a:rPr lang="tr-TR" dirty="0">
                <a:sym typeface="Wingdings" panose="05000000000000000000" pitchFamily="2" charset="2"/>
              </a:rPr>
              <a:t> daha yakın yerlere konması</a:t>
            </a:r>
            <a:r>
              <a:rPr lang="en-GB" dirty="0"/>
              <a:t> </a:t>
            </a:r>
            <a:endParaRPr lang="sl-SI" dirty="0"/>
          </a:p>
          <a:p>
            <a:pPr fontAlgn="ctr"/>
            <a:endParaRPr lang="sl-SI" dirty="0"/>
          </a:p>
          <a:p>
            <a:pPr fontAlgn="ctr"/>
            <a:r>
              <a:rPr lang="tr-TR" b="1" dirty="0"/>
              <a:t>Erken tanı için potansiyel kullanım amacı</a:t>
            </a:r>
            <a:r>
              <a:rPr lang="sl-SI" dirty="0"/>
              <a:t>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tr-TR" i="1" dirty="0">
                <a:sym typeface="Wingdings" panose="05000000000000000000" pitchFamily="2" charset="2"/>
              </a:rPr>
              <a:t>sistemin iyileştirilmesi, ek araştırmanın yapılması, diğer </a:t>
            </a:r>
            <a:r>
              <a:rPr lang="tr-TR" i="1" dirty="0" err="1">
                <a:sym typeface="Wingdings" panose="05000000000000000000" pitchFamily="2" charset="2"/>
              </a:rPr>
              <a:t>sensörlerin</a:t>
            </a:r>
            <a:r>
              <a:rPr lang="tr-TR" i="1" dirty="0">
                <a:sym typeface="Wingdings" panose="05000000000000000000" pitchFamily="2" charset="2"/>
              </a:rPr>
              <a:t> test edilmesi</a:t>
            </a: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113166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İ.P.</a:t>
            </a:r>
            <a:r>
              <a:rPr lang="sl-SI" dirty="0"/>
              <a:t>2 - </a:t>
            </a:r>
            <a:r>
              <a:rPr lang="tr-TR" dirty="0"/>
              <a:t>İçerik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20767" y="1304081"/>
            <a:ext cx="7886700" cy="5088329"/>
          </a:xfrm>
        </p:spPr>
        <p:txBody>
          <a:bodyPr>
            <a:normAutofit/>
          </a:bodyPr>
          <a:lstStyle/>
          <a:p>
            <a:r>
              <a:rPr lang="tr-TR" dirty="0"/>
              <a:t>Slovenya’da teknolojilerin ölçülmesi</a:t>
            </a:r>
          </a:p>
          <a:p>
            <a:r>
              <a:rPr lang="tr-TR" dirty="0"/>
              <a:t>Dinamik ölçüm teknolojileri</a:t>
            </a:r>
          </a:p>
          <a:p>
            <a:r>
              <a:rPr lang="tr-TR" dirty="0"/>
              <a:t>Dinamik ölçüm cihazları</a:t>
            </a:r>
          </a:p>
          <a:p>
            <a:r>
              <a:rPr lang="tr-TR" dirty="0"/>
              <a:t>Dinamik : Geometrik ölçümler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Dinamik : </a:t>
            </a:r>
            <a:r>
              <a:rPr lang="tr-TR" dirty="0" err="1"/>
              <a:t>Ondülasyon</a:t>
            </a:r>
            <a:r>
              <a:rPr lang="tr-TR" dirty="0"/>
              <a:t> ölçümleri</a:t>
            </a:r>
          </a:p>
          <a:p>
            <a:r>
              <a:rPr lang="tr-TR" dirty="0"/>
              <a:t>Sonuç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222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sl-SI" dirty="0"/>
              <a:t>Teknolojiler</a:t>
            </a:r>
            <a:r>
              <a:rPr lang="sl-SI" altLang="sl-SI" dirty="0"/>
              <a:t> (1)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b="1" dirty="0"/>
              <a:t>Slovenya’da ölçüm teknolojileri</a:t>
            </a:r>
            <a:endParaRPr lang="sl-SI" b="1" dirty="0"/>
          </a:p>
          <a:p>
            <a:pPr>
              <a:defRPr/>
            </a:pPr>
            <a:r>
              <a:rPr lang="tr-TR" dirty="0"/>
              <a:t>Geleneksel yüksek çözünürlükte hat izleme cihazları ölçümler için trenlerin </a:t>
            </a:r>
            <a:r>
              <a:rPr lang="sl-SI" dirty="0"/>
              <a:t>(</a:t>
            </a:r>
            <a:r>
              <a:rPr lang="tr-TR" dirty="0"/>
              <a:t>ölçüm trenleri</a:t>
            </a:r>
            <a:r>
              <a:rPr lang="sl-SI" dirty="0"/>
              <a:t>)</a:t>
            </a:r>
            <a:r>
              <a:rPr lang="tr-TR" dirty="0"/>
              <a:t> üzerine entegre edilmiştir</a:t>
            </a:r>
            <a:r>
              <a:rPr lang="en-GB" dirty="0"/>
              <a:t> </a:t>
            </a:r>
            <a:endParaRPr lang="tr-TR" dirty="0"/>
          </a:p>
          <a:p>
            <a:pPr>
              <a:defRPr/>
            </a:pPr>
            <a:r>
              <a:rPr lang="tr-TR" dirty="0"/>
              <a:t>İzleme teknolojileri standart araçlarda portatif ölçüm cihazları ile gerçekleştirilmiştir</a:t>
            </a:r>
            <a:endParaRPr lang="en-US" dirty="0"/>
          </a:p>
        </p:txBody>
      </p:sp>
      <p:pic>
        <p:nvPicPr>
          <p:cNvPr id="4" name="Picture 5" descr="C:\WINDOWS\Application Data\Microsoft\Media Catalog\slika6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6843" y="4042363"/>
            <a:ext cx="4009978" cy="26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9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sl-SI" dirty="0"/>
              <a:t>Teknolojiler</a:t>
            </a:r>
            <a:r>
              <a:rPr lang="sl-SI" altLang="sl-SI" dirty="0"/>
              <a:t> (2)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28650" y="1311964"/>
            <a:ext cx="7886700" cy="531211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b="1" dirty="0"/>
              <a:t>Slovenya’da ölçüm teknolojileri</a:t>
            </a:r>
            <a:endParaRPr lang="sl-SI" b="1" dirty="0"/>
          </a:p>
          <a:p>
            <a:pPr lvl="0"/>
            <a:r>
              <a:rPr lang="tr-TR" dirty="0"/>
              <a:t>Hatların geometrik parametrelerinin ölçülmesi</a:t>
            </a:r>
            <a:r>
              <a:rPr lang="en-GB" dirty="0"/>
              <a:t>: stab</a:t>
            </a:r>
            <a:r>
              <a:rPr lang="tr-TR" dirty="0" err="1"/>
              <a:t>ilite</a:t>
            </a:r>
            <a:r>
              <a:rPr lang="en-GB" dirty="0"/>
              <a:t>, </a:t>
            </a:r>
            <a:r>
              <a:rPr lang="tr-TR" dirty="0"/>
              <a:t>yön</a:t>
            </a:r>
            <a:r>
              <a:rPr lang="en-GB" dirty="0"/>
              <a:t>,</a:t>
            </a:r>
            <a:r>
              <a:rPr lang="tr-TR" dirty="0"/>
              <a:t> eğim, burulma, gabari (uzatma, daralma)</a:t>
            </a:r>
            <a:r>
              <a:rPr lang="en-GB" dirty="0"/>
              <a:t>; KT500</a:t>
            </a:r>
            <a:r>
              <a:rPr lang="tr-TR" dirty="0"/>
              <a:t> kalite parametrelerinin hesaplanması</a:t>
            </a:r>
            <a:r>
              <a:rPr lang="en-GB" dirty="0"/>
              <a:t>;</a:t>
            </a:r>
            <a:endParaRPr lang="sl-SI" dirty="0"/>
          </a:p>
          <a:p>
            <a:pPr lvl="0"/>
            <a:r>
              <a:rPr lang="en-GB" u="sng" dirty="0"/>
              <a:t>Ra</a:t>
            </a:r>
            <a:r>
              <a:rPr lang="tr-TR" u="sng" dirty="0"/>
              <a:t>y teşhisi</a:t>
            </a:r>
            <a:r>
              <a:rPr lang="en-GB" dirty="0"/>
              <a:t>: </a:t>
            </a:r>
            <a:r>
              <a:rPr lang="tr-TR" dirty="0"/>
              <a:t>rayların ultrasonik kontrolü, ray aşınma ölçümleri, ray Korugasyon ölçümleri,</a:t>
            </a:r>
            <a:r>
              <a:rPr lang="en-GB" dirty="0"/>
              <a:t> </a:t>
            </a:r>
            <a:r>
              <a:rPr lang="tr-TR" dirty="0"/>
              <a:t> </a:t>
            </a:r>
            <a:r>
              <a:rPr lang="tr-TR" dirty="0" err="1"/>
              <a:t>Eddy</a:t>
            </a:r>
            <a:r>
              <a:rPr lang="tr-TR" dirty="0"/>
              <a:t> akımı ile rayların kontrolü (baş kısım kontrolü);</a:t>
            </a:r>
            <a:endParaRPr lang="sl-SI" dirty="0"/>
          </a:p>
          <a:p>
            <a:pPr lvl="0"/>
            <a:r>
              <a:rPr lang="tr-TR" dirty="0"/>
              <a:t>Dinamik hat parametrelerinin ölçülmesi: yatay ivmelenme, düşey ivmelenme, raydan çıkma katsayısının hesaplanması</a:t>
            </a:r>
            <a:r>
              <a:rPr lang="en-GB" dirty="0"/>
              <a:t>.</a:t>
            </a:r>
            <a:endParaRPr lang="sl-SI" dirty="0"/>
          </a:p>
          <a:p>
            <a:pPr lvl="0"/>
            <a:r>
              <a:rPr lang="tr-TR" u="sng" dirty="0"/>
              <a:t>Görsel muayene</a:t>
            </a:r>
            <a:r>
              <a:rPr lang="sl-SI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9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altLang="sl-SI" dirty="0"/>
              <a:t>Dinamikler</a:t>
            </a:r>
            <a:endParaRPr lang="en-GB" alt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Dinamik ölçüm teknolojileri</a:t>
            </a:r>
            <a:endParaRPr lang="sl-SI" b="1" dirty="0"/>
          </a:p>
          <a:p>
            <a:r>
              <a:rPr lang="tr-TR" dirty="0"/>
              <a:t>Portatif ölçüm cihazları, yolcu trenine </a:t>
            </a:r>
            <a:r>
              <a:rPr lang="tr-TR" dirty="0" err="1"/>
              <a:t>sensörlerin</a:t>
            </a:r>
            <a:r>
              <a:rPr lang="tr-TR" dirty="0"/>
              <a:t> kurulması, ölçüm sistemi</a:t>
            </a:r>
            <a:endParaRPr lang="sl-SI" u="sng" dirty="0"/>
          </a:p>
          <a:p>
            <a:r>
              <a:rPr lang="tr-TR" dirty="0"/>
              <a:t>Ön </a:t>
            </a:r>
            <a:r>
              <a:rPr lang="sl-SI" dirty="0"/>
              <a:t>hazırlık, kalibrasyon, kurulum, kurulum dosyası</a:t>
            </a:r>
          </a:p>
          <a:p>
            <a:r>
              <a:rPr lang="tr-TR" dirty="0"/>
              <a:t>Yatay ve düşey ivmenin ölçülmesi</a:t>
            </a:r>
            <a:endParaRPr lang="sl-SI" u="sng" dirty="0"/>
          </a:p>
          <a:p>
            <a:r>
              <a:rPr lang="tr-TR" dirty="0"/>
              <a:t>Ortalama yatay ve düşey ivmelenme yatay kuvvetler</a:t>
            </a:r>
            <a:endParaRPr lang="sl-SI" dirty="0"/>
          </a:p>
          <a:p>
            <a:r>
              <a:rPr lang="tr-TR" dirty="0"/>
              <a:t>Bir trenin geçerken CBS  pozisyonu</a:t>
            </a:r>
            <a:endParaRPr lang="sl-SI" dirty="0"/>
          </a:p>
        </p:txBody>
      </p:sp>
      <p:pic>
        <p:nvPicPr>
          <p:cNvPr id="5" name="Slika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79" y="4720852"/>
            <a:ext cx="2562093" cy="19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0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Cihazlar</a:t>
            </a:r>
            <a:r>
              <a:rPr lang="sl-SI" dirty="0"/>
              <a:t> (1)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28650" y="1311965"/>
            <a:ext cx="7886700" cy="5098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Dinamik ölçüm cihazları </a:t>
            </a:r>
            <a:endParaRPr lang="sl-SI" b="1" dirty="0"/>
          </a:p>
          <a:p>
            <a:pPr lvl="0"/>
            <a:r>
              <a:rPr lang="tr-TR" u="sng" dirty="0"/>
              <a:t>Düşük frekanslı ivmeölçerler</a:t>
            </a:r>
            <a:r>
              <a:rPr lang="en-GB" dirty="0"/>
              <a:t>: </a:t>
            </a:r>
            <a:r>
              <a:rPr lang="tr-TR" dirty="0"/>
              <a:t>dört düşey ve dört diye ivmeölçer; </a:t>
            </a:r>
            <a:r>
              <a:rPr lang="en-GB" dirty="0"/>
              <a:t> </a:t>
            </a:r>
            <a:r>
              <a:rPr lang="en-GB" u="sng" dirty="0" err="1"/>
              <a:t>Dewesoft</a:t>
            </a:r>
            <a:r>
              <a:rPr lang="en-GB" dirty="0"/>
              <a:t>, </a:t>
            </a:r>
            <a:r>
              <a:rPr lang="tr-TR" dirty="0"/>
              <a:t> frekans aralığı</a:t>
            </a:r>
            <a:r>
              <a:rPr lang="en-GB" dirty="0"/>
              <a:t> 80 Hz, </a:t>
            </a:r>
            <a:r>
              <a:rPr lang="tr-TR" dirty="0"/>
              <a:t>hassasiyet</a:t>
            </a:r>
            <a:r>
              <a:rPr lang="en-GB" dirty="0"/>
              <a:t> 30 </a:t>
            </a:r>
            <a:r>
              <a:rPr lang="tr-TR" dirty="0"/>
              <a:t>ve</a:t>
            </a:r>
            <a:r>
              <a:rPr lang="en-GB" dirty="0"/>
              <a:t> 145 mV/g.</a:t>
            </a:r>
            <a:endParaRPr lang="sl-SI" dirty="0"/>
          </a:p>
          <a:p>
            <a:r>
              <a:rPr lang="tr-TR" u="sng" dirty="0"/>
              <a:t>Yüksek frekanslı ivmeölçerler</a:t>
            </a:r>
            <a:r>
              <a:rPr lang="en-GB" dirty="0"/>
              <a:t>: </a:t>
            </a:r>
            <a:r>
              <a:rPr lang="tr-TR" dirty="0"/>
              <a:t>dört düşey ve dört diye ivmeölçer; </a:t>
            </a:r>
            <a:r>
              <a:rPr lang="en-GB" u="sng" dirty="0" err="1"/>
              <a:t>Dytran</a:t>
            </a:r>
            <a:r>
              <a:rPr lang="en-GB" dirty="0"/>
              <a:t> DC </a:t>
            </a:r>
            <a:r>
              <a:rPr lang="tr-TR" dirty="0"/>
              <a:t>yanıt ivmeölçer</a:t>
            </a:r>
            <a:r>
              <a:rPr lang="en-GB" dirty="0"/>
              <a:t>, ± 100g </a:t>
            </a:r>
            <a:r>
              <a:rPr lang="tr-TR" dirty="0"/>
              <a:t>aralıkta</a:t>
            </a:r>
            <a:r>
              <a:rPr lang="en-GB" dirty="0"/>
              <a:t>, </a:t>
            </a:r>
            <a:r>
              <a:rPr lang="tr-TR" dirty="0"/>
              <a:t>frekans yanıt aralığı </a:t>
            </a:r>
            <a:r>
              <a:rPr lang="en-GB" dirty="0"/>
              <a:t>0 - 2500 Hz, </a:t>
            </a:r>
            <a:r>
              <a:rPr lang="tr-TR" dirty="0"/>
              <a:t>hassasiyet </a:t>
            </a:r>
            <a:r>
              <a:rPr lang="en-GB" dirty="0"/>
              <a:t>40 mV/g.</a:t>
            </a:r>
            <a:endParaRPr lang="sl-SI" dirty="0"/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tr-TR" dirty="0">
                <a:sym typeface="Wingdings" panose="05000000000000000000" pitchFamily="2" charset="2"/>
              </a:rPr>
              <a:t>Titreşim frekanslarındaki farklılıkların tespiti</a:t>
            </a:r>
            <a:endParaRPr lang="sl-SI" sz="2400" dirty="0"/>
          </a:p>
        </p:txBody>
      </p:sp>
      <p:pic>
        <p:nvPicPr>
          <p:cNvPr id="4" name="Slika 3"/>
          <p:cNvPicPr/>
          <p:nvPr/>
        </p:nvPicPr>
        <p:blipFill>
          <a:blip r:embed="rId3"/>
          <a:stretch>
            <a:fillRect/>
          </a:stretch>
        </p:blipFill>
        <p:spPr>
          <a:xfrm>
            <a:off x="861237" y="5237750"/>
            <a:ext cx="7421525" cy="146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7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Cihazlar</a:t>
            </a:r>
            <a:r>
              <a:rPr lang="sl-SI" dirty="0"/>
              <a:t> (2)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28650" y="1311965"/>
            <a:ext cx="7886700" cy="5098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Dinamik ölçüm cihazları</a:t>
            </a:r>
            <a:endParaRPr lang="sl-SI" b="1" dirty="0"/>
          </a:p>
          <a:p>
            <a:pPr lvl="0"/>
            <a:r>
              <a:rPr lang="tr-TR" u="sng" dirty="0"/>
              <a:t>Düşük frekans</a:t>
            </a:r>
            <a:endParaRPr lang="sl-SI" dirty="0"/>
          </a:p>
          <a:p>
            <a:pPr marL="0" lvl="0" indent="0">
              <a:buNone/>
            </a:pPr>
            <a:r>
              <a:rPr lang="sl-SI" dirty="0"/>
              <a:t>   </a:t>
            </a:r>
            <a:r>
              <a:rPr lang="tr-TR" dirty="0"/>
              <a:t>İvmeölçerler</a:t>
            </a:r>
            <a:endParaRPr lang="sl-SI" dirty="0"/>
          </a:p>
          <a:p>
            <a:pPr marL="0" lvl="0" indent="0">
              <a:buNone/>
            </a:pPr>
            <a:r>
              <a:rPr lang="sl-SI" dirty="0"/>
              <a:t>   </a:t>
            </a:r>
            <a:r>
              <a:rPr lang="sl-SI" dirty="0" err="1"/>
              <a:t>Dewesoft</a:t>
            </a:r>
            <a:endParaRPr lang="sl-SI" dirty="0"/>
          </a:p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endParaRPr lang="sl-SI" dirty="0"/>
          </a:p>
          <a:p>
            <a:r>
              <a:rPr lang="tr-TR" u="sng" dirty="0"/>
              <a:t>Yüksek frekans</a:t>
            </a:r>
            <a:endParaRPr lang="sl-SI" dirty="0"/>
          </a:p>
          <a:p>
            <a:pPr marL="0" lvl="0" indent="0">
              <a:buNone/>
            </a:pPr>
            <a:r>
              <a:rPr lang="tr-TR" dirty="0"/>
              <a:t>   İvmeölçerler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   Dytran</a:t>
            </a:r>
          </a:p>
        </p:txBody>
      </p:sp>
      <p:pic>
        <p:nvPicPr>
          <p:cNvPr id="4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961" y="1773525"/>
            <a:ext cx="4285615" cy="2566670"/>
          </a:xfrm>
          <a:prstGeom prst="rect">
            <a:avLst/>
          </a:prstGeom>
          <a:noFill/>
        </p:spPr>
      </p:pic>
      <p:pic>
        <p:nvPicPr>
          <p:cNvPr id="5" name="Picture 117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961" y="4431985"/>
            <a:ext cx="4285615" cy="2048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553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Cihazlar</a:t>
            </a:r>
            <a:r>
              <a:rPr lang="sl-SI" dirty="0"/>
              <a:t> (3)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28650" y="1311965"/>
            <a:ext cx="7886700" cy="5098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Dinamik ölçüm cihazları</a:t>
            </a:r>
            <a:endParaRPr lang="sl-SI" b="1" dirty="0"/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18" y="1816771"/>
            <a:ext cx="6817954" cy="4839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86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Geometri </a:t>
            </a:r>
            <a:r>
              <a:rPr lang="sl-SI" dirty="0"/>
              <a:t>(1)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28650" y="1311965"/>
            <a:ext cx="7886700" cy="5098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Dinamik &amp; Geometrik ölçümlerin karşılaştırması</a:t>
            </a:r>
            <a:endParaRPr lang="sl-SI" b="1" dirty="0"/>
          </a:p>
          <a:p>
            <a:r>
              <a:rPr lang="tr-TR" dirty="0"/>
              <a:t>Geometrik parametreler (D,C) ile yatay ivmelenme (F) korelasyonu</a:t>
            </a:r>
            <a:endParaRPr lang="sl-SI" dirty="0"/>
          </a:p>
          <a:p>
            <a:r>
              <a:rPr lang="tr-TR" dirty="0">
                <a:solidFill>
                  <a:srgbClr val="FF0000"/>
                </a:solidFill>
              </a:rPr>
              <a:t>Yatay ivmelenme</a:t>
            </a:r>
            <a:r>
              <a:rPr lang="sl-SI" dirty="0">
                <a:solidFill>
                  <a:srgbClr val="FF0000"/>
                </a:solidFill>
              </a:rPr>
              <a:t>: </a:t>
            </a:r>
            <a:r>
              <a:rPr lang="tr-TR" dirty="0">
                <a:solidFill>
                  <a:srgbClr val="FF0000"/>
                </a:solidFill>
              </a:rPr>
              <a:t>Yön, eğim</a:t>
            </a:r>
            <a:endParaRPr lang="sl-SI" dirty="0">
              <a:solidFill>
                <a:srgbClr val="FF0000"/>
              </a:solidFill>
            </a:endParaRPr>
          </a:p>
          <a:p>
            <a:endParaRPr lang="sl-SI" dirty="0">
              <a:solidFill>
                <a:srgbClr val="FF0000"/>
              </a:solidFill>
            </a:endParaRPr>
          </a:p>
          <a:p>
            <a:r>
              <a:rPr lang="tr-TR" dirty="0"/>
              <a:t>Geometrik parametreler (A,B) ve düşey ivmelenme (E) korelasyonu</a:t>
            </a:r>
            <a:endParaRPr lang="sl-SI" dirty="0"/>
          </a:p>
          <a:p>
            <a:r>
              <a:rPr lang="tr-TR" dirty="0">
                <a:solidFill>
                  <a:srgbClr val="0070C0"/>
                </a:solidFill>
              </a:rPr>
              <a:t>Düşey ivmelenme</a:t>
            </a:r>
            <a:r>
              <a:rPr lang="sl-SI" dirty="0">
                <a:solidFill>
                  <a:srgbClr val="0070C0"/>
                </a:solidFill>
              </a:rPr>
              <a:t>: Stabi</a:t>
            </a:r>
            <a:r>
              <a:rPr lang="tr-TR" dirty="0" err="1">
                <a:solidFill>
                  <a:srgbClr val="0070C0"/>
                </a:solidFill>
              </a:rPr>
              <a:t>lite</a:t>
            </a:r>
            <a:r>
              <a:rPr lang="sl-SI" dirty="0">
                <a:solidFill>
                  <a:srgbClr val="0070C0"/>
                </a:solidFill>
              </a:rPr>
              <a:t>, </a:t>
            </a:r>
            <a:r>
              <a:rPr lang="tr-TR" dirty="0">
                <a:solidFill>
                  <a:srgbClr val="0070C0"/>
                </a:solidFill>
              </a:rPr>
              <a:t>Burulma</a:t>
            </a:r>
            <a:endParaRPr lang="sl-SI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4233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6391</TotalTime>
  <Words>516</Words>
  <Application>Microsoft Office PowerPoint</Application>
  <PresentationFormat>Ekran Gösterisi (4:3)</PresentationFormat>
  <Paragraphs>94</Paragraphs>
  <Slides>14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Custom Design</vt:lpstr>
      <vt:lpstr>Slovenya’da gerçekleştirilen  dinamik ölçümler</vt:lpstr>
      <vt:lpstr>İ.P.2 - İçerik</vt:lpstr>
      <vt:lpstr>Teknolojiler (1)</vt:lpstr>
      <vt:lpstr>Teknolojiler (2)</vt:lpstr>
      <vt:lpstr>Dinamikler</vt:lpstr>
      <vt:lpstr>Cihazlar (1)</vt:lpstr>
      <vt:lpstr>Cihazlar (2)</vt:lpstr>
      <vt:lpstr>Cihazlar (3)</vt:lpstr>
      <vt:lpstr>Geometri (1)</vt:lpstr>
      <vt:lpstr>Geometry</vt:lpstr>
      <vt:lpstr>Ondülasyon </vt:lpstr>
      <vt:lpstr>Corrugation</vt:lpstr>
      <vt:lpstr>Ondülasyon </vt:lpstr>
      <vt:lpstr>Sonuç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Paragreen</dc:creator>
  <cp:lastModifiedBy>User</cp:lastModifiedBy>
  <cp:revision>373</cp:revision>
  <dcterms:created xsi:type="dcterms:W3CDTF">2015-06-02T18:25:02Z</dcterms:created>
  <dcterms:modified xsi:type="dcterms:W3CDTF">2018-06-11T09:03:33Z</dcterms:modified>
</cp:coreProperties>
</file>